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6"/>
  </p:notesMasterIdLst>
  <p:sldIdLst>
    <p:sldId id="256" r:id="rId2"/>
    <p:sldId id="257" r:id="rId3"/>
    <p:sldId id="260" r:id="rId4"/>
    <p:sldId id="258" r:id="rId5"/>
  </p:sldIdLst>
  <p:sldSz cx="12801600" cy="9601200" type="A3"/>
  <p:notesSz cx="6858000" cy="9144000"/>
  <p:defaultTextStyle>
    <a:defPPr>
      <a:defRPr lang="zh-TW"/>
    </a:defPPr>
    <a:lvl1pPr marL="0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/>
    <p:restoredTop sz="94656"/>
  </p:normalViewPr>
  <p:slideViewPr>
    <p:cSldViewPr snapToGrid="0" snapToObjects="1">
      <p:cViewPr varScale="1">
        <p:scale>
          <a:sx n="69" d="100"/>
          <a:sy n="69" d="100"/>
        </p:scale>
        <p:origin x="84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E56A4-5572-F44E-A3B5-76B89517E75D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1AE68-374E-0443-8E45-C11E9B90623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499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1AE68-374E-0443-8E45-C11E9B90623B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9409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1AE68-374E-0443-8E45-C11E9B90623B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421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1AE68-374E-0443-8E45-C11E9B90623B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67224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1AE68-374E-0443-8E45-C11E9B90623B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01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7116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990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8035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5667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1384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32512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3295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268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3716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8001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22495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C3663-B93D-1341-8751-757FC052E31F}" type="datetimeFigureOut">
              <a:rPr kumimoji="1" lang="zh-TW" altLang="en-US" smtClean="0"/>
              <a:t>2026/5/11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5538D-B930-BD48-98AC-C878CE97246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2831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圓角矩形 48">
            <a:extLst>
              <a:ext uri="{FF2B5EF4-FFF2-40B4-BE49-F238E27FC236}">
                <a16:creationId xmlns="" xmlns:a16="http://schemas.microsoft.com/office/drawing/2014/main" id="{28286B9C-B5E4-674A-AB1A-C3583CD8213F}"/>
              </a:ext>
            </a:extLst>
          </p:cNvPr>
          <p:cNvSpPr/>
          <p:nvPr/>
        </p:nvSpPr>
        <p:spPr>
          <a:xfrm>
            <a:off x="10630054" y="4058721"/>
            <a:ext cx="1580329" cy="2134559"/>
          </a:xfrm>
          <a:prstGeom prst="roundRect">
            <a:avLst/>
          </a:prstGeom>
          <a:solidFill>
            <a:srgbClr val="92D05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zh-TW" sz="2200" dirty="0" smtClean="0">
              <a:solidFill>
                <a:schemeClr val="tx1"/>
              </a:solidFill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60" name="圓角矩形 59">
            <a:extLst>
              <a:ext uri="{FF2B5EF4-FFF2-40B4-BE49-F238E27FC236}">
                <a16:creationId xmlns="" xmlns:a16="http://schemas.microsoft.com/office/drawing/2014/main" id="{28286B9C-B5E4-674A-AB1A-C3583CD8213F}"/>
              </a:ext>
            </a:extLst>
          </p:cNvPr>
          <p:cNvSpPr/>
          <p:nvPr/>
        </p:nvSpPr>
        <p:spPr>
          <a:xfrm>
            <a:off x="10608459" y="725443"/>
            <a:ext cx="1580329" cy="1667618"/>
          </a:xfrm>
          <a:prstGeom prst="roundRect">
            <a:avLst/>
          </a:pr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sp>
        <p:nvSpPr>
          <p:cNvPr id="58" name="圓角矩形 57">
            <a:extLst>
              <a:ext uri="{FF2B5EF4-FFF2-40B4-BE49-F238E27FC236}">
                <a16:creationId xmlns="" xmlns:a16="http://schemas.microsoft.com/office/drawing/2014/main" id="{A4D7E307-9268-A242-A359-8BFB1D7CCE26}"/>
              </a:ext>
            </a:extLst>
          </p:cNvPr>
          <p:cNvSpPr/>
          <p:nvPr/>
        </p:nvSpPr>
        <p:spPr>
          <a:xfrm>
            <a:off x="7592395" y="609659"/>
            <a:ext cx="1365216" cy="18493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019908CE-A1E1-FA4C-8712-8725EBF5557D}"/>
              </a:ext>
            </a:extLst>
          </p:cNvPr>
          <p:cNvSpPr/>
          <p:nvPr/>
        </p:nvSpPr>
        <p:spPr>
          <a:xfrm>
            <a:off x="502024" y="537883"/>
            <a:ext cx="11779623" cy="84985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18CC632A-01B9-684B-8FF3-303EC75A0323}"/>
              </a:ext>
            </a:extLst>
          </p:cNvPr>
          <p:cNvCxnSpPr/>
          <p:nvPr/>
        </p:nvCxnSpPr>
        <p:spPr>
          <a:xfrm>
            <a:off x="502023" y="2492188"/>
            <a:ext cx="1177962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3E32CFB8-97E3-3846-A346-6FC2A7A7E572}"/>
              </a:ext>
            </a:extLst>
          </p:cNvPr>
          <p:cNvCxnSpPr>
            <a:cxnSpLocks/>
          </p:cNvCxnSpPr>
          <p:nvPr/>
        </p:nvCxnSpPr>
        <p:spPr>
          <a:xfrm>
            <a:off x="502022" y="7216589"/>
            <a:ext cx="100135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="" xmlns:a16="http://schemas.microsoft.com/office/drawing/2014/main" id="{EA00DABB-EED9-854D-8817-CDE0053DC154}"/>
              </a:ext>
            </a:extLst>
          </p:cNvPr>
          <p:cNvCxnSpPr>
            <a:cxnSpLocks/>
          </p:cNvCxnSpPr>
          <p:nvPr/>
        </p:nvCxnSpPr>
        <p:spPr>
          <a:xfrm>
            <a:off x="10515600" y="543743"/>
            <a:ext cx="0" cy="84926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AD0C3AD6-F319-7C44-964F-A32081E1231F}"/>
              </a:ext>
            </a:extLst>
          </p:cNvPr>
          <p:cNvCxnSpPr>
            <a:cxnSpLocks/>
          </p:cNvCxnSpPr>
          <p:nvPr/>
        </p:nvCxnSpPr>
        <p:spPr>
          <a:xfrm>
            <a:off x="10515600" y="3887236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161AADDF-D131-BC4A-8AFD-6026E59D5357}"/>
              </a:ext>
            </a:extLst>
          </p:cNvPr>
          <p:cNvCxnSpPr>
            <a:cxnSpLocks/>
          </p:cNvCxnSpPr>
          <p:nvPr/>
        </p:nvCxnSpPr>
        <p:spPr>
          <a:xfrm>
            <a:off x="10515600" y="6325636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6E0AA765-5168-0244-A4AB-A0959E9F8D12}"/>
              </a:ext>
            </a:extLst>
          </p:cNvPr>
          <p:cNvCxnSpPr>
            <a:cxnSpLocks/>
          </p:cNvCxnSpPr>
          <p:nvPr/>
        </p:nvCxnSpPr>
        <p:spPr>
          <a:xfrm>
            <a:off x="2667000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E093105C-7D36-B24C-9DA8-FAAC280A8BF1}"/>
              </a:ext>
            </a:extLst>
          </p:cNvPr>
          <p:cNvCxnSpPr>
            <a:cxnSpLocks/>
          </p:cNvCxnSpPr>
          <p:nvPr/>
        </p:nvCxnSpPr>
        <p:spPr>
          <a:xfrm>
            <a:off x="4454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="" xmlns:a16="http://schemas.microsoft.com/office/drawing/2014/main" id="{75B67F1B-A6F5-D043-9F78-242782A49214}"/>
              </a:ext>
            </a:extLst>
          </p:cNvPr>
          <p:cNvCxnSpPr>
            <a:cxnSpLocks/>
          </p:cNvCxnSpPr>
          <p:nvPr/>
        </p:nvCxnSpPr>
        <p:spPr>
          <a:xfrm>
            <a:off x="5978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C7ABE2DD-E0E6-A84F-BE8F-B88B7EF0EDEA}"/>
              </a:ext>
            </a:extLst>
          </p:cNvPr>
          <p:cNvCxnSpPr>
            <a:cxnSpLocks/>
          </p:cNvCxnSpPr>
          <p:nvPr/>
        </p:nvCxnSpPr>
        <p:spPr>
          <a:xfrm>
            <a:off x="7526214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="" xmlns:a16="http://schemas.microsoft.com/office/drawing/2014/main" id="{B03ACF86-7C14-DD4B-953D-7FD31F73E87C}"/>
              </a:ext>
            </a:extLst>
          </p:cNvPr>
          <p:cNvCxnSpPr>
            <a:cxnSpLocks/>
          </p:cNvCxnSpPr>
          <p:nvPr/>
        </p:nvCxnSpPr>
        <p:spPr>
          <a:xfrm>
            <a:off x="8985738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E1E6E006-5994-EB45-98E1-A566E17D1C3F}"/>
              </a:ext>
            </a:extLst>
          </p:cNvPr>
          <p:cNvSpPr/>
          <p:nvPr/>
        </p:nvSpPr>
        <p:spPr>
          <a:xfrm>
            <a:off x="2682860" y="438753"/>
            <a:ext cx="1748465" cy="2152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2" name="圓角矩形 21">
            <a:extLst>
              <a:ext uri="{FF2B5EF4-FFF2-40B4-BE49-F238E27FC236}">
                <a16:creationId xmlns="" xmlns:a16="http://schemas.microsoft.com/office/drawing/2014/main" id="{2E78EF05-57C2-3344-B8F9-9B94662E7325}"/>
              </a:ext>
            </a:extLst>
          </p:cNvPr>
          <p:cNvSpPr/>
          <p:nvPr/>
        </p:nvSpPr>
        <p:spPr>
          <a:xfrm>
            <a:off x="3499338" y="587448"/>
            <a:ext cx="864575" cy="1593045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23" name="直線接點 22">
            <a:extLst>
              <a:ext uri="{FF2B5EF4-FFF2-40B4-BE49-F238E27FC236}">
                <a16:creationId xmlns="" xmlns:a16="http://schemas.microsoft.com/office/drawing/2014/main" id="{2D250783-1B36-7B43-8284-89216DD7570F}"/>
              </a:ext>
            </a:extLst>
          </p:cNvPr>
          <p:cNvCxnSpPr>
            <a:cxnSpLocks/>
          </p:cNvCxnSpPr>
          <p:nvPr/>
        </p:nvCxnSpPr>
        <p:spPr>
          <a:xfrm>
            <a:off x="1981200" y="2492188"/>
            <a:ext cx="0" cy="47244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7FD23C0D-EDB3-A841-9032-7444BC2119C7}"/>
              </a:ext>
            </a:extLst>
          </p:cNvPr>
          <p:cNvGrpSpPr/>
          <p:nvPr/>
        </p:nvGrpSpPr>
        <p:grpSpPr>
          <a:xfrm>
            <a:off x="2643899" y="7064488"/>
            <a:ext cx="1748465" cy="2152563"/>
            <a:chOff x="2643899" y="7064488"/>
            <a:chExt cx="1748465" cy="2152563"/>
          </a:xfrm>
        </p:grpSpPr>
        <p:sp>
          <p:nvSpPr>
            <p:cNvPr id="25" name="矩形 24">
              <a:extLst>
                <a:ext uri="{FF2B5EF4-FFF2-40B4-BE49-F238E27FC236}">
                  <a16:creationId xmlns="" xmlns:a16="http://schemas.microsoft.com/office/drawing/2014/main" id="{671A3C77-AB2D-BD43-A264-C41BEF5C321F}"/>
                </a:ext>
              </a:extLst>
            </p:cNvPr>
            <p:cNvSpPr/>
            <p:nvPr/>
          </p:nvSpPr>
          <p:spPr>
            <a:xfrm>
              <a:off x="2643899" y="7064488"/>
              <a:ext cx="1748465" cy="2152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26" name="圓角矩形 25">
              <a:extLst>
                <a:ext uri="{FF2B5EF4-FFF2-40B4-BE49-F238E27FC236}">
                  <a16:creationId xmlns="" xmlns:a16="http://schemas.microsoft.com/office/drawing/2014/main" id="{382E76DF-5431-D54B-B6F6-A04CC3AF5458}"/>
                </a:ext>
              </a:extLst>
            </p:cNvPr>
            <p:cNvSpPr/>
            <p:nvPr/>
          </p:nvSpPr>
          <p:spPr>
            <a:xfrm>
              <a:off x="3460377" y="7213183"/>
              <a:ext cx="864575" cy="1593045"/>
            </a:xfrm>
            <a:prstGeom prst="round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</p:grp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973D0E18-6840-F84E-B6E4-8A1E016E9E63}"/>
              </a:ext>
            </a:extLst>
          </p:cNvPr>
          <p:cNvCxnSpPr>
            <a:cxnSpLocks/>
          </p:cNvCxnSpPr>
          <p:nvPr/>
        </p:nvCxnSpPr>
        <p:spPr>
          <a:xfrm>
            <a:off x="502022" y="33714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9AB8C364-8178-5F42-BAE8-046609662671}"/>
              </a:ext>
            </a:extLst>
          </p:cNvPr>
          <p:cNvCxnSpPr>
            <a:cxnSpLocks/>
          </p:cNvCxnSpPr>
          <p:nvPr/>
        </p:nvCxnSpPr>
        <p:spPr>
          <a:xfrm>
            <a:off x="502022" y="4332712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2CB6E716-8436-494B-AD01-73B75BD34D66}"/>
              </a:ext>
            </a:extLst>
          </p:cNvPr>
          <p:cNvCxnSpPr>
            <a:cxnSpLocks/>
          </p:cNvCxnSpPr>
          <p:nvPr/>
        </p:nvCxnSpPr>
        <p:spPr>
          <a:xfrm>
            <a:off x="502022" y="53526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="" xmlns:a16="http://schemas.microsoft.com/office/drawing/2014/main" id="{1B3F8D9C-1B22-8F40-8EE2-CCAFAA159DEB}"/>
              </a:ext>
            </a:extLst>
          </p:cNvPr>
          <p:cNvCxnSpPr>
            <a:cxnSpLocks/>
          </p:cNvCxnSpPr>
          <p:nvPr/>
        </p:nvCxnSpPr>
        <p:spPr>
          <a:xfrm>
            <a:off x="502022" y="6325636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="" xmlns:a16="http://schemas.microsoft.com/office/drawing/2014/main" id="{0FBF475A-674A-BE49-96C7-D9D681FC4C1D}"/>
              </a:ext>
            </a:extLst>
          </p:cNvPr>
          <p:cNvCxnSpPr>
            <a:cxnSpLocks/>
          </p:cNvCxnSpPr>
          <p:nvPr/>
        </p:nvCxnSpPr>
        <p:spPr>
          <a:xfrm>
            <a:off x="2626314" y="7213183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B5319169-1E84-3E47-AC51-BB363A5388B1}"/>
              </a:ext>
            </a:extLst>
          </p:cNvPr>
          <p:cNvCxnSpPr>
            <a:cxnSpLocks/>
          </p:cNvCxnSpPr>
          <p:nvPr/>
        </p:nvCxnSpPr>
        <p:spPr>
          <a:xfrm>
            <a:off x="4419944" y="7195598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="" xmlns:a16="http://schemas.microsoft.com/office/drawing/2014/main" id="{E5FAEE62-C79A-F144-831A-600FCD44B0C4}"/>
              </a:ext>
            </a:extLst>
          </p:cNvPr>
          <p:cNvCxnSpPr>
            <a:cxnSpLocks/>
          </p:cNvCxnSpPr>
          <p:nvPr/>
        </p:nvCxnSpPr>
        <p:spPr>
          <a:xfrm>
            <a:off x="7419840" y="7195598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1B16D8EA-B3C3-3947-8758-E93A2995AB86}"/>
              </a:ext>
            </a:extLst>
          </p:cNvPr>
          <p:cNvSpPr txBox="1"/>
          <p:nvPr/>
        </p:nvSpPr>
        <p:spPr>
          <a:xfrm>
            <a:off x="3593071" y="828546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55BF31BF-D4BE-3B48-8E09-2CD26712326E}"/>
              </a:ext>
            </a:extLst>
          </p:cNvPr>
          <p:cNvSpPr txBox="1"/>
          <p:nvPr/>
        </p:nvSpPr>
        <p:spPr>
          <a:xfrm>
            <a:off x="2709346" y="813631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男  廁</a:t>
            </a:r>
          </a:p>
        </p:txBody>
      </p:sp>
      <p:sp>
        <p:nvSpPr>
          <p:cNvPr id="40" name="圓角矩形 39">
            <a:extLst>
              <a:ext uri="{FF2B5EF4-FFF2-40B4-BE49-F238E27FC236}">
                <a16:creationId xmlns="" xmlns:a16="http://schemas.microsoft.com/office/drawing/2014/main" id="{074C65BF-D153-0B49-81D9-5EF69E119138}"/>
              </a:ext>
            </a:extLst>
          </p:cNvPr>
          <p:cNvSpPr/>
          <p:nvPr/>
        </p:nvSpPr>
        <p:spPr>
          <a:xfrm>
            <a:off x="4367276" y="2813537"/>
            <a:ext cx="2643123" cy="557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女廁</a:t>
            </a:r>
            <a:r>
              <a:rPr kumimoji="1" lang="zh-TW" altLang="en-US" dirty="0" smtClean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在</a:t>
            </a:r>
            <a:r>
              <a:rPr kumimoji="1" lang="en-US" altLang="zh-TW" dirty="0" smtClean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2</a:t>
            </a:r>
            <a:r>
              <a:rPr kumimoji="1" lang="zh-TW" altLang="en-US" dirty="0" smtClean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樓樓梯間</a:t>
            </a:r>
            <a:endParaRPr kumimoji="1" lang="zh-TW" altLang="en-US" dirty="0">
              <a:solidFill>
                <a:schemeClr val="accent1"/>
              </a:solidFill>
              <a:latin typeface="Source Han Sans TW" panose="020B0500000000000000" pitchFamily="34" charset="-128"/>
              <a:ea typeface="Source Han Sans TW" panose="020B0500000000000000" pitchFamily="34" charset="-128"/>
            </a:endParaRPr>
          </a:p>
        </p:txBody>
      </p:sp>
      <p:cxnSp>
        <p:nvCxnSpPr>
          <p:cNvPr id="42" name="直線接點 41">
            <a:extLst>
              <a:ext uri="{FF2B5EF4-FFF2-40B4-BE49-F238E27FC236}">
                <a16:creationId xmlns="" xmlns:a16="http://schemas.microsoft.com/office/drawing/2014/main" id="{602052A8-23D0-AA49-AF27-AAC35F5B957C}"/>
              </a:ext>
            </a:extLst>
          </p:cNvPr>
          <p:cNvCxnSpPr/>
          <p:nvPr/>
        </p:nvCxnSpPr>
        <p:spPr>
          <a:xfrm>
            <a:off x="4027221" y="2198077"/>
            <a:ext cx="392723" cy="633045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字方塊 43">
            <a:extLst>
              <a:ext uri="{FF2B5EF4-FFF2-40B4-BE49-F238E27FC236}">
                <a16:creationId xmlns="" xmlns:a16="http://schemas.microsoft.com/office/drawing/2014/main" id="{27F78D63-7070-F34F-85D8-3BF562AF0E5C}"/>
              </a:ext>
            </a:extLst>
          </p:cNvPr>
          <p:cNvSpPr txBox="1"/>
          <p:nvPr/>
        </p:nvSpPr>
        <p:spPr>
          <a:xfrm>
            <a:off x="7660508" y="902550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308</a:t>
            </a:r>
            <a:endParaRPr kumimoji="1" lang="zh-TW" altLang="en-US" sz="2800" dirty="0"/>
          </a:p>
        </p:txBody>
      </p:sp>
      <p:sp>
        <p:nvSpPr>
          <p:cNvPr id="45" name="文字方塊 44">
            <a:extLst>
              <a:ext uri="{FF2B5EF4-FFF2-40B4-BE49-F238E27FC236}">
                <a16:creationId xmlns="" xmlns:a16="http://schemas.microsoft.com/office/drawing/2014/main" id="{70932638-2392-D842-A08D-E99EDFFD8D65}"/>
              </a:ext>
            </a:extLst>
          </p:cNvPr>
          <p:cNvSpPr txBox="1"/>
          <p:nvPr/>
        </p:nvSpPr>
        <p:spPr>
          <a:xfrm>
            <a:off x="10824072" y="899494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314</a:t>
            </a:r>
            <a:endParaRPr kumimoji="1" lang="zh-TW" altLang="en-US" sz="2800" dirty="0"/>
          </a:p>
        </p:txBody>
      </p:sp>
      <p:sp>
        <p:nvSpPr>
          <p:cNvPr id="48" name="圓角矩形 47">
            <a:extLst>
              <a:ext uri="{FF2B5EF4-FFF2-40B4-BE49-F238E27FC236}">
                <a16:creationId xmlns="" xmlns:a16="http://schemas.microsoft.com/office/drawing/2014/main" id="{A4D7E307-9268-A242-A359-8BFB1D7CCE26}"/>
              </a:ext>
            </a:extLst>
          </p:cNvPr>
          <p:cNvSpPr/>
          <p:nvPr/>
        </p:nvSpPr>
        <p:spPr>
          <a:xfrm>
            <a:off x="6068555" y="609659"/>
            <a:ext cx="1365216" cy="18493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="" xmlns:a16="http://schemas.microsoft.com/office/drawing/2014/main" id="{986CE302-4F93-C84B-940F-D239C52FD70C}"/>
              </a:ext>
            </a:extLst>
          </p:cNvPr>
          <p:cNvSpPr txBox="1"/>
          <p:nvPr/>
        </p:nvSpPr>
        <p:spPr>
          <a:xfrm>
            <a:off x="9196825" y="1253424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310</a:t>
            </a:r>
            <a:endParaRPr kumimoji="1" lang="zh-TW" altLang="en-US" sz="2800" dirty="0"/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1CB30163-2CB5-A746-83CA-E1B5FDCC2D8B}"/>
              </a:ext>
            </a:extLst>
          </p:cNvPr>
          <p:cNvSpPr txBox="1"/>
          <p:nvPr/>
        </p:nvSpPr>
        <p:spPr>
          <a:xfrm>
            <a:off x="10781062" y="4019593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315</a:t>
            </a:r>
            <a:endParaRPr kumimoji="1" lang="en-US" altLang="zh-TW" sz="2800" dirty="0"/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B5244083-D3D6-4348-B9FB-1694864BDC8D}"/>
              </a:ext>
            </a:extLst>
          </p:cNvPr>
          <p:cNvSpPr txBox="1"/>
          <p:nvPr/>
        </p:nvSpPr>
        <p:spPr>
          <a:xfrm>
            <a:off x="4613903" y="7788272"/>
            <a:ext cx="2472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200" dirty="0"/>
              <a:t>LF </a:t>
            </a:r>
            <a:r>
              <a:rPr kumimoji="1" lang="en-US" altLang="zh-TW" sz="3200" dirty="0" smtClean="0"/>
              <a:t>303</a:t>
            </a:r>
            <a:endParaRPr kumimoji="1" lang="en-US" altLang="zh-TW" sz="3200" dirty="0"/>
          </a:p>
        </p:txBody>
      </p:sp>
      <p:sp>
        <p:nvSpPr>
          <p:cNvPr id="52" name="文字方塊 51">
            <a:extLst>
              <a:ext uri="{FF2B5EF4-FFF2-40B4-BE49-F238E27FC236}">
                <a16:creationId xmlns="" xmlns:a16="http://schemas.microsoft.com/office/drawing/2014/main" id="{AFD37AFA-C9F4-2240-AE1B-6F005A1C44C8}"/>
              </a:ext>
            </a:extLst>
          </p:cNvPr>
          <p:cNvSpPr txBox="1"/>
          <p:nvPr/>
        </p:nvSpPr>
        <p:spPr>
          <a:xfrm>
            <a:off x="7801820" y="7834119"/>
            <a:ext cx="2239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200" dirty="0"/>
              <a:t>LF </a:t>
            </a:r>
            <a:r>
              <a:rPr kumimoji="1" lang="en-US" altLang="zh-TW" sz="3200" dirty="0" smtClean="0"/>
              <a:t>307</a:t>
            </a:r>
            <a:endParaRPr kumimoji="1" lang="en-US" altLang="zh-TW" sz="3200" dirty="0"/>
          </a:p>
        </p:txBody>
      </p:sp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AC3A5C45-12DD-FB4F-8EA2-F826FC973078}"/>
              </a:ext>
            </a:extLst>
          </p:cNvPr>
          <p:cNvSpPr txBox="1"/>
          <p:nvPr/>
        </p:nvSpPr>
        <p:spPr>
          <a:xfrm>
            <a:off x="3554110" y="7471577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8810112A-0ECF-A74C-82DD-B5F587424C87}"/>
              </a:ext>
            </a:extLst>
          </p:cNvPr>
          <p:cNvSpPr txBox="1"/>
          <p:nvPr/>
        </p:nvSpPr>
        <p:spPr>
          <a:xfrm>
            <a:off x="3460376" y="4485831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5400" dirty="0">
                <a:solidFill>
                  <a:schemeClr val="bg1">
                    <a:lumMod val="65000"/>
                  </a:schemeClr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文友樓三樓平面圖</a:t>
            </a:r>
            <a:endParaRPr kumimoji="1" lang="zh-TW" altLang="en-US" sz="5400" dirty="0">
              <a:solidFill>
                <a:schemeClr val="bg1">
                  <a:lumMod val="65000"/>
                </a:schemeClr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55" name="橢圓 54">
            <a:extLst>
              <a:ext uri="{FF2B5EF4-FFF2-40B4-BE49-F238E27FC236}">
                <a16:creationId xmlns="" xmlns:a16="http://schemas.microsoft.com/office/drawing/2014/main" id="{84E498F6-E977-0041-B614-2E44A20F5D4B}"/>
              </a:ext>
            </a:extLst>
          </p:cNvPr>
          <p:cNvSpPr/>
          <p:nvPr/>
        </p:nvSpPr>
        <p:spPr>
          <a:xfrm>
            <a:off x="9000648" y="2814308"/>
            <a:ext cx="330435" cy="393425"/>
          </a:xfrm>
          <a:prstGeom prst="ellipse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6" name="文字方塊 55">
            <a:extLst>
              <a:ext uri="{FF2B5EF4-FFF2-40B4-BE49-F238E27FC236}">
                <a16:creationId xmlns="" xmlns:a16="http://schemas.microsoft.com/office/drawing/2014/main" id="{8B53DB30-811C-E14F-BFC8-18EA4C0F8A76}"/>
              </a:ext>
            </a:extLst>
          </p:cNvPr>
          <p:cNvSpPr txBox="1"/>
          <p:nvPr/>
        </p:nvSpPr>
        <p:spPr>
          <a:xfrm>
            <a:off x="9331084" y="2598754"/>
            <a:ext cx="1122111" cy="832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dirty="0">
                <a:solidFill>
                  <a:srgbClr val="00B05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影</a:t>
            </a:r>
            <a:r>
              <a:rPr kumimoji="1" lang="zh-TW" altLang="en-US" b="1" dirty="0" smtClean="0">
                <a:solidFill>
                  <a:srgbClr val="00B05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傳系</a:t>
            </a:r>
            <a:r>
              <a:rPr kumimoji="1" lang="en-US" altLang="zh-TW" dirty="0" smtClean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/>
            </a:r>
            <a:br>
              <a:rPr kumimoji="1" lang="en-US" altLang="zh-TW" dirty="0" smtClean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</a:b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報到處</a:t>
            </a:r>
            <a:endParaRPr kumimoji="1" lang="zh-TW" altLang="en-US" b="1" dirty="0">
              <a:solidFill>
                <a:srgbClr val="FF7E79"/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AD37474D-E2DA-8441-907D-CA01BA4DAD43}"/>
              </a:ext>
            </a:extLst>
          </p:cNvPr>
          <p:cNvSpPr txBox="1"/>
          <p:nvPr/>
        </p:nvSpPr>
        <p:spPr>
          <a:xfrm>
            <a:off x="6143009" y="877303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304</a:t>
            </a:r>
            <a:endParaRPr kumimoji="1" lang="zh-TW" altLang="en-US" sz="28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5903664" y="1369439"/>
            <a:ext cx="1622550" cy="8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影</a:t>
            </a:r>
            <a:r>
              <a:rPr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傳系</a:t>
            </a:r>
            <a:endParaRPr lang="en-US" altLang="zh-TW" sz="2400" dirty="0" smtClean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lang="zh-TW" altLang="en-US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面試</a:t>
            </a:r>
            <a:r>
              <a:rPr lang="en-US" altLang="zh-TW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B</a:t>
            </a:r>
            <a:r>
              <a:rPr lang="zh-TW" altLang="en-US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組</a:t>
            </a:r>
            <a:endParaRPr lang="zh-TW" altLang="en-US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7435217" y="1385267"/>
            <a:ext cx="1622550" cy="831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影</a:t>
            </a:r>
            <a:r>
              <a:rPr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傳系</a:t>
            </a:r>
            <a:endParaRPr lang="en-US" altLang="zh-TW" sz="2400" dirty="0" smtClean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lang="zh-TW" altLang="en-US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面試</a:t>
            </a:r>
            <a:r>
              <a:rPr lang="en-US" altLang="zh-TW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A</a:t>
            </a:r>
            <a:r>
              <a:rPr lang="zh-TW" altLang="en-US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組</a:t>
            </a:r>
            <a:endParaRPr lang="zh-TW" altLang="en-US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578006" y="1423085"/>
            <a:ext cx="1680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zh-TW" altLang="en-US" sz="22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影</a:t>
            </a:r>
            <a:r>
              <a:rPr kumimoji="1" lang="zh-TW" altLang="en-US" sz="22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傳</a:t>
            </a:r>
            <a:r>
              <a:rPr kumimoji="1" lang="zh-TW" altLang="en-US" sz="22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系考生</a:t>
            </a:r>
            <a:endParaRPr kumimoji="1" lang="en-US" altLang="zh-TW" sz="22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2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endParaRPr kumimoji="1" lang="en-US" altLang="zh-TW" sz="22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="" xmlns:a16="http://schemas.microsoft.com/office/drawing/2014/main" id="{1CB30163-2CB5-A746-83CA-E1B5FDCC2D8B}"/>
              </a:ext>
            </a:extLst>
          </p:cNvPr>
          <p:cNvSpPr txBox="1"/>
          <p:nvPr/>
        </p:nvSpPr>
        <p:spPr>
          <a:xfrm>
            <a:off x="10744444" y="2908070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316</a:t>
            </a:r>
            <a:endParaRPr kumimoji="1" lang="en-US" altLang="zh-TW" sz="28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0714881" y="4475222"/>
            <a:ext cx="14739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陪考親友</a:t>
            </a:r>
            <a:endParaRPr kumimoji="1" lang="en-US" altLang="zh-TW" sz="1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1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r>
              <a:rPr kumimoji="1" lang="en-US" altLang="zh-TW" sz="1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/</a:t>
            </a:r>
          </a:p>
          <a:p>
            <a:pPr algn="ctr"/>
            <a:r>
              <a:rPr kumimoji="1" lang="zh-TW" altLang="en-US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影傳系簡介</a:t>
            </a:r>
            <a:endParaRPr kumimoji="1" lang="en-US" altLang="zh-TW" sz="1800" dirty="0" smtClean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說明會</a:t>
            </a:r>
            <a:endParaRPr kumimoji="1" lang="en-US" altLang="zh-TW" sz="1800" dirty="0" smtClean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上午</a:t>
            </a:r>
            <a:r>
              <a:rPr kumimoji="1" lang="en-US" altLang="zh-TW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10:00</a:t>
            </a:r>
            <a:r>
              <a:rPr kumimoji="1" lang="zh-TW" altLang="en-US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下午</a:t>
            </a:r>
            <a:r>
              <a:rPr kumimoji="1" lang="en-US" altLang="zh-TW" sz="1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14:00</a:t>
            </a:r>
            <a:endParaRPr kumimoji="1" lang="en-US" altLang="zh-TW" sz="20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75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圓角矩形 51">
            <a:extLst>
              <a:ext uri="{FF2B5EF4-FFF2-40B4-BE49-F238E27FC236}">
                <a16:creationId xmlns="" xmlns:a16="http://schemas.microsoft.com/office/drawing/2014/main" id="{A4D7E307-9268-A242-A359-8BFB1D7CCE26}"/>
              </a:ext>
            </a:extLst>
          </p:cNvPr>
          <p:cNvSpPr/>
          <p:nvPr/>
        </p:nvSpPr>
        <p:spPr>
          <a:xfrm>
            <a:off x="9257432" y="7264107"/>
            <a:ext cx="1205110" cy="167571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019908CE-A1E1-FA4C-8712-8725EBF5557D}"/>
              </a:ext>
            </a:extLst>
          </p:cNvPr>
          <p:cNvSpPr/>
          <p:nvPr/>
        </p:nvSpPr>
        <p:spPr>
          <a:xfrm>
            <a:off x="502024" y="537883"/>
            <a:ext cx="11779623" cy="84985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18CC632A-01B9-684B-8FF3-303EC75A0323}"/>
              </a:ext>
            </a:extLst>
          </p:cNvPr>
          <p:cNvCxnSpPr>
            <a:cxnSpLocks/>
          </p:cNvCxnSpPr>
          <p:nvPr/>
        </p:nvCxnSpPr>
        <p:spPr>
          <a:xfrm>
            <a:off x="502023" y="2492188"/>
            <a:ext cx="100135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3E32CFB8-97E3-3846-A346-6FC2A7A7E572}"/>
              </a:ext>
            </a:extLst>
          </p:cNvPr>
          <p:cNvCxnSpPr>
            <a:cxnSpLocks/>
          </p:cNvCxnSpPr>
          <p:nvPr/>
        </p:nvCxnSpPr>
        <p:spPr>
          <a:xfrm>
            <a:off x="502022" y="7216589"/>
            <a:ext cx="100135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="" xmlns:a16="http://schemas.microsoft.com/office/drawing/2014/main" id="{EA00DABB-EED9-854D-8817-CDE0053DC154}"/>
              </a:ext>
            </a:extLst>
          </p:cNvPr>
          <p:cNvCxnSpPr>
            <a:cxnSpLocks/>
          </p:cNvCxnSpPr>
          <p:nvPr/>
        </p:nvCxnSpPr>
        <p:spPr>
          <a:xfrm>
            <a:off x="10515600" y="543743"/>
            <a:ext cx="0" cy="84926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AD0C3AD6-F319-7C44-964F-A32081E1231F}"/>
              </a:ext>
            </a:extLst>
          </p:cNvPr>
          <p:cNvCxnSpPr>
            <a:cxnSpLocks/>
          </p:cNvCxnSpPr>
          <p:nvPr/>
        </p:nvCxnSpPr>
        <p:spPr>
          <a:xfrm>
            <a:off x="10515600" y="2492188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161AADDF-D131-BC4A-8AFD-6026E59D5357}"/>
              </a:ext>
            </a:extLst>
          </p:cNvPr>
          <p:cNvCxnSpPr>
            <a:cxnSpLocks/>
          </p:cNvCxnSpPr>
          <p:nvPr/>
        </p:nvCxnSpPr>
        <p:spPr>
          <a:xfrm>
            <a:off x="10515600" y="6325636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6E0AA765-5168-0244-A4AB-A0959E9F8D12}"/>
              </a:ext>
            </a:extLst>
          </p:cNvPr>
          <p:cNvCxnSpPr>
            <a:cxnSpLocks/>
          </p:cNvCxnSpPr>
          <p:nvPr/>
        </p:nvCxnSpPr>
        <p:spPr>
          <a:xfrm>
            <a:off x="2667000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E093105C-7D36-B24C-9DA8-FAAC280A8BF1}"/>
              </a:ext>
            </a:extLst>
          </p:cNvPr>
          <p:cNvCxnSpPr>
            <a:cxnSpLocks/>
          </p:cNvCxnSpPr>
          <p:nvPr/>
        </p:nvCxnSpPr>
        <p:spPr>
          <a:xfrm>
            <a:off x="4454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="" xmlns:a16="http://schemas.microsoft.com/office/drawing/2014/main" id="{75B67F1B-A6F5-D043-9F78-242782A49214}"/>
              </a:ext>
            </a:extLst>
          </p:cNvPr>
          <p:cNvCxnSpPr>
            <a:cxnSpLocks/>
          </p:cNvCxnSpPr>
          <p:nvPr/>
        </p:nvCxnSpPr>
        <p:spPr>
          <a:xfrm>
            <a:off x="5978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C7ABE2DD-E0E6-A84F-BE8F-B88B7EF0EDEA}"/>
              </a:ext>
            </a:extLst>
          </p:cNvPr>
          <p:cNvCxnSpPr>
            <a:cxnSpLocks/>
          </p:cNvCxnSpPr>
          <p:nvPr/>
        </p:nvCxnSpPr>
        <p:spPr>
          <a:xfrm>
            <a:off x="8167307" y="560294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E1E6E006-5994-EB45-98E1-A566E17D1C3F}"/>
              </a:ext>
            </a:extLst>
          </p:cNvPr>
          <p:cNvSpPr/>
          <p:nvPr/>
        </p:nvSpPr>
        <p:spPr>
          <a:xfrm>
            <a:off x="2682860" y="438753"/>
            <a:ext cx="1748465" cy="2152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2" name="圓角矩形 21">
            <a:extLst>
              <a:ext uri="{FF2B5EF4-FFF2-40B4-BE49-F238E27FC236}">
                <a16:creationId xmlns="" xmlns:a16="http://schemas.microsoft.com/office/drawing/2014/main" id="{2E78EF05-57C2-3344-B8F9-9B94662E7325}"/>
              </a:ext>
            </a:extLst>
          </p:cNvPr>
          <p:cNvSpPr/>
          <p:nvPr/>
        </p:nvSpPr>
        <p:spPr>
          <a:xfrm>
            <a:off x="3499338" y="587448"/>
            <a:ext cx="864575" cy="1593045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23" name="直線接點 22">
            <a:extLst>
              <a:ext uri="{FF2B5EF4-FFF2-40B4-BE49-F238E27FC236}">
                <a16:creationId xmlns="" xmlns:a16="http://schemas.microsoft.com/office/drawing/2014/main" id="{2D250783-1B36-7B43-8284-89216DD7570F}"/>
              </a:ext>
            </a:extLst>
          </p:cNvPr>
          <p:cNvCxnSpPr>
            <a:cxnSpLocks/>
          </p:cNvCxnSpPr>
          <p:nvPr/>
        </p:nvCxnSpPr>
        <p:spPr>
          <a:xfrm>
            <a:off x="1981200" y="2492188"/>
            <a:ext cx="0" cy="47244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7FD23C0D-EDB3-A841-9032-7444BC2119C7}"/>
              </a:ext>
            </a:extLst>
          </p:cNvPr>
          <p:cNvGrpSpPr/>
          <p:nvPr/>
        </p:nvGrpSpPr>
        <p:grpSpPr>
          <a:xfrm>
            <a:off x="2643899" y="7064488"/>
            <a:ext cx="1748465" cy="2152563"/>
            <a:chOff x="2643899" y="7064488"/>
            <a:chExt cx="1748465" cy="2152563"/>
          </a:xfrm>
        </p:grpSpPr>
        <p:sp>
          <p:nvSpPr>
            <p:cNvPr id="25" name="矩形 24">
              <a:extLst>
                <a:ext uri="{FF2B5EF4-FFF2-40B4-BE49-F238E27FC236}">
                  <a16:creationId xmlns="" xmlns:a16="http://schemas.microsoft.com/office/drawing/2014/main" id="{671A3C77-AB2D-BD43-A264-C41BEF5C321F}"/>
                </a:ext>
              </a:extLst>
            </p:cNvPr>
            <p:cNvSpPr/>
            <p:nvPr/>
          </p:nvSpPr>
          <p:spPr>
            <a:xfrm>
              <a:off x="2643899" y="7064488"/>
              <a:ext cx="1748465" cy="2152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26" name="圓角矩形 25">
              <a:extLst>
                <a:ext uri="{FF2B5EF4-FFF2-40B4-BE49-F238E27FC236}">
                  <a16:creationId xmlns="" xmlns:a16="http://schemas.microsoft.com/office/drawing/2014/main" id="{382E76DF-5431-D54B-B6F6-A04CC3AF5458}"/>
                </a:ext>
              </a:extLst>
            </p:cNvPr>
            <p:cNvSpPr/>
            <p:nvPr/>
          </p:nvSpPr>
          <p:spPr>
            <a:xfrm>
              <a:off x="3460377" y="7213183"/>
              <a:ext cx="864575" cy="1593045"/>
            </a:xfrm>
            <a:prstGeom prst="round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</p:grp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973D0E18-6840-F84E-B6E4-8A1E016E9E63}"/>
              </a:ext>
            </a:extLst>
          </p:cNvPr>
          <p:cNvCxnSpPr>
            <a:cxnSpLocks/>
          </p:cNvCxnSpPr>
          <p:nvPr/>
        </p:nvCxnSpPr>
        <p:spPr>
          <a:xfrm>
            <a:off x="502022" y="33714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9AB8C364-8178-5F42-BAE8-046609662671}"/>
              </a:ext>
            </a:extLst>
          </p:cNvPr>
          <p:cNvCxnSpPr>
            <a:cxnSpLocks/>
          </p:cNvCxnSpPr>
          <p:nvPr/>
        </p:nvCxnSpPr>
        <p:spPr>
          <a:xfrm>
            <a:off x="502022" y="4332712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2CB6E716-8436-494B-AD01-73B75BD34D66}"/>
              </a:ext>
            </a:extLst>
          </p:cNvPr>
          <p:cNvCxnSpPr>
            <a:cxnSpLocks/>
          </p:cNvCxnSpPr>
          <p:nvPr/>
        </p:nvCxnSpPr>
        <p:spPr>
          <a:xfrm>
            <a:off x="502022" y="53526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="" xmlns:a16="http://schemas.microsoft.com/office/drawing/2014/main" id="{1B3F8D9C-1B22-8F40-8EE2-CCAFAA159DEB}"/>
              </a:ext>
            </a:extLst>
          </p:cNvPr>
          <p:cNvCxnSpPr>
            <a:cxnSpLocks/>
          </p:cNvCxnSpPr>
          <p:nvPr/>
        </p:nvCxnSpPr>
        <p:spPr>
          <a:xfrm>
            <a:off x="502022" y="6325636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="" xmlns:a16="http://schemas.microsoft.com/office/drawing/2014/main" id="{0FBF475A-674A-BE49-96C7-D9D681FC4C1D}"/>
              </a:ext>
            </a:extLst>
          </p:cNvPr>
          <p:cNvCxnSpPr>
            <a:cxnSpLocks/>
          </p:cNvCxnSpPr>
          <p:nvPr/>
        </p:nvCxnSpPr>
        <p:spPr>
          <a:xfrm>
            <a:off x="2626314" y="7213183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B5319169-1E84-3E47-AC51-BB363A5388B1}"/>
              </a:ext>
            </a:extLst>
          </p:cNvPr>
          <p:cNvCxnSpPr>
            <a:cxnSpLocks/>
          </p:cNvCxnSpPr>
          <p:nvPr/>
        </p:nvCxnSpPr>
        <p:spPr>
          <a:xfrm>
            <a:off x="4419944" y="7195598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="" xmlns:a16="http://schemas.microsoft.com/office/drawing/2014/main" id="{E5FAEE62-C79A-F144-831A-600FCD44B0C4}"/>
              </a:ext>
            </a:extLst>
          </p:cNvPr>
          <p:cNvCxnSpPr>
            <a:cxnSpLocks/>
          </p:cNvCxnSpPr>
          <p:nvPr/>
        </p:nvCxnSpPr>
        <p:spPr>
          <a:xfrm>
            <a:off x="9184280" y="7237460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1B16D8EA-B3C3-3947-8758-E93A2995AB86}"/>
              </a:ext>
            </a:extLst>
          </p:cNvPr>
          <p:cNvSpPr txBox="1"/>
          <p:nvPr/>
        </p:nvSpPr>
        <p:spPr>
          <a:xfrm>
            <a:off x="3593071" y="828546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55BF31BF-D4BE-3B48-8E09-2CD26712326E}"/>
              </a:ext>
            </a:extLst>
          </p:cNvPr>
          <p:cNvSpPr txBox="1"/>
          <p:nvPr/>
        </p:nvSpPr>
        <p:spPr>
          <a:xfrm>
            <a:off x="2709346" y="813631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女  廁</a:t>
            </a:r>
          </a:p>
        </p:txBody>
      </p:sp>
      <p:sp>
        <p:nvSpPr>
          <p:cNvPr id="40" name="圓角矩形 39">
            <a:extLst>
              <a:ext uri="{FF2B5EF4-FFF2-40B4-BE49-F238E27FC236}">
                <a16:creationId xmlns="" xmlns:a16="http://schemas.microsoft.com/office/drawing/2014/main" id="{074C65BF-D153-0B49-81D9-5EF69E119138}"/>
              </a:ext>
            </a:extLst>
          </p:cNvPr>
          <p:cNvSpPr/>
          <p:nvPr/>
        </p:nvSpPr>
        <p:spPr>
          <a:xfrm>
            <a:off x="4367277" y="2813537"/>
            <a:ext cx="2066882" cy="557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男廁在樓</a:t>
            </a:r>
            <a:r>
              <a:rPr kumimoji="1" lang="zh-CN" altLang="en-US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上</a:t>
            </a:r>
            <a:endParaRPr kumimoji="1" lang="zh-TW" altLang="en-US" dirty="0">
              <a:solidFill>
                <a:schemeClr val="accent1"/>
              </a:solidFill>
              <a:latin typeface="Source Han Sans TW" panose="020B0500000000000000" pitchFamily="34" charset="-128"/>
              <a:ea typeface="Source Han Sans TW" panose="020B0500000000000000" pitchFamily="34" charset="-128"/>
            </a:endParaRPr>
          </a:p>
        </p:txBody>
      </p:sp>
      <p:cxnSp>
        <p:nvCxnSpPr>
          <p:cNvPr id="42" name="直線接點 41">
            <a:extLst>
              <a:ext uri="{FF2B5EF4-FFF2-40B4-BE49-F238E27FC236}">
                <a16:creationId xmlns="" xmlns:a16="http://schemas.microsoft.com/office/drawing/2014/main" id="{602052A8-23D0-AA49-AF27-AAC35F5B957C}"/>
              </a:ext>
            </a:extLst>
          </p:cNvPr>
          <p:cNvCxnSpPr/>
          <p:nvPr/>
        </p:nvCxnSpPr>
        <p:spPr>
          <a:xfrm>
            <a:off x="4027221" y="2198077"/>
            <a:ext cx="392723" cy="633045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圓角矩形 47">
            <a:extLst>
              <a:ext uri="{FF2B5EF4-FFF2-40B4-BE49-F238E27FC236}">
                <a16:creationId xmlns="" xmlns:a16="http://schemas.microsoft.com/office/drawing/2014/main" id="{A4D7E307-9268-A242-A359-8BFB1D7CCE26}"/>
              </a:ext>
            </a:extLst>
          </p:cNvPr>
          <p:cNvSpPr/>
          <p:nvPr/>
        </p:nvSpPr>
        <p:spPr>
          <a:xfrm>
            <a:off x="10714365" y="6537519"/>
            <a:ext cx="1441072" cy="23338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1CB30163-2CB5-A746-83CA-E1B5FDCC2D8B}"/>
              </a:ext>
            </a:extLst>
          </p:cNvPr>
          <p:cNvSpPr txBox="1"/>
          <p:nvPr/>
        </p:nvSpPr>
        <p:spPr>
          <a:xfrm>
            <a:off x="10689497" y="6896200"/>
            <a:ext cx="14908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213</a:t>
            </a:r>
          </a:p>
          <a:p>
            <a:pPr algn="ctr"/>
            <a:r>
              <a:rPr kumimoji="1" lang="zh-TW" altLang="en-US" sz="2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新聞系</a:t>
            </a:r>
            <a:endParaRPr kumimoji="1" lang="en-US" altLang="zh-TW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面試</a:t>
            </a:r>
            <a:endParaRPr kumimoji="1" lang="zh-TW" altLang="en-US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49" name="圓角矩形 48">
            <a:extLst>
              <a:ext uri="{FF2B5EF4-FFF2-40B4-BE49-F238E27FC236}">
                <a16:creationId xmlns="" xmlns:a16="http://schemas.microsoft.com/office/drawing/2014/main" id="{E76EDA34-B90F-1D48-9526-1E56573504DC}"/>
              </a:ext>
            </a:extLst>
          </p:cNvPr>
          <p:cNvSpPr/>
          <p:nvPr/>
        </p:nvSpPr>
        <p:spPr>
          <a:xfrm>
            <a:off x="6663903" y="7293377"/>
            <a:ext cx="2331967" cy="15980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B5244083-D3D6-4348-B9FB-1694864BDC8D}"/>
              </a:ext>
            </a:extLst>
          </p:cNvPr>
          <p:cNvSpPr txBox="1"/>
          <p:nvPr/>
        </p:nvSpPr>
        <p:spPr>
          <a:xfrm>
            <a:off x="9082818" y="7403552"/>
            <a:ext cx="15314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211</a:t>
            </a:r>
          </a:p>
          <a:p>
            <a:pPr algn="ctr"/>
            <a:endParaRPr kumimoji="1" lang="en-US" altLang="zh-TW" sz="1000" dirty="0"/>
          </a:p>
        </p:txBody>
      </p:sp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AC3A5C45-12DD-FB4F-8EA2-F826FC973078}"/>
              </a:ext>
            </a:extLst>
          </p:cNvPr>
          <p:cNvSpPr txBox="1"/>
          <p:nvPr/>
        </p:nvSpPr>
        <p:spPr>
          <a:xfrm>
            <a:off x="3554110" y="7471577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8810112A-0ECF-A74C-82DD-B5F587424C87}"/>
              </a:ext>
            </a:extLst>
          </p:cNvPr>
          <p:cNvSpPr txBox="1"/>
          <p:nvPr/>
        </p:nvSpPr>
        <p:spPr>
          <a:xfrm>
            <a:off x="3460376" y="4485831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5400" dirty="0">
                <a:solidFill>
                  <a:schemeClr val="bg1">
                    <a:lumMod val="65000"/>
                  </a:schemeClr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文友樓二樓平面圖</a:t>
            </a:r>
            <a:endParaRPr kumimoji="1" lang="zh-TW" altLang="en-US" sz="5400" dirty="0">
              <a:solidFill>
                <a:schemeClr val="bg1">
                  <a:lumMod val="65000"/>
                </a:schemeClr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55" name="橢圓 54">
            <a:extLst>
              <a:ext uri="{FF2B5EF4-FFF2-40B4-BE49-F238E27FC236}">
                <a16:creationId xmlns="" xmlns:a16="http://schemas.microsoft.com/office/drawing/2014/main" id="{84E498F6-E977-0041-B614-2E44A20F5D4B}"/>
              </a:ext>
            </a:extLst>
          </p:cNvPr>
          <p:cNvSpPr/>
          <p:nvPr/>
        </p:nvSpPr>
        <p:spPr>
          <a:xfrm>
            <a:off x="3716272" y="6598637"/>
            <a:ext cx="380011" cy="359559"/>
          </a:xfrm>
          <a:prstGeom prst="ellipse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57" name="直線接點 56">
            <a:extLst>
              <a:ext uri="{FF2B5EF4-FFF2-40B4-BE49-F238E27FC236}">
                <a16:creationId xmlns="" xmlns:a16="http://schemas.microsoft.com/office/drawing/2014/main" id="{3FBE281F-6BD2-0044-9604-4D8DDC816512}"/>
              </a:ext>
            </a:extLst>
          </p:cNvPr>
          <p:cNvCxnSpPr>
            <a:cxnSpLocks/>
          </p:cNvCxnSpPr>
          <p:nvPr/>
        </p:nvCxnSpPr>
        <p:spPr>
          <a:xfrm>
            <a:off x="6518028" y="7232187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>
            <a:extLst>
              <a:ext uri="{FF2B5EF4-FFF2-40B4-BE49-F238E27FC236}">
                <a16:creationId xmlns="" xmlns:a16="http://schemas.microsoft.com/office/drawing/2014/main" id="{DC6D10B6-FB0B-C847-92F3-5624A217F3AE}"/>
              </a:ext>
            </a:extLst>
          </p:cNvPr>
          <p:cNvSpPr txBox="1"/>
          <p:nvPr/>
        </p:nvSpPr>
        <p:spPr>
          <a:xfrm>
            <a:off x="6749093" y="7675546"/>
            <a:ext cx="20974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207</a:t>
            </a:r>
          </a:p>
          <a:p>
            <a:pPr algn="ctr"/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備用場地</a:t>
            </a:r>
            <a:endParaRPr kumimoji="1" lang="zh-TW" altLang="en-US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59" name="文字方塊 58">
            <a:extLst>
              <a:ext uri="{FF2B5EF4-FFF2-40B4-BE49-F238E27FC236}">
                <a16:creationId xmlns="" xmlns:a16="http://schemas.microsoft.com/office/drawing/2014/main" id="{9C0862C9-D8AE-7843-81A1-62CD5EDF5F9D}"/>
              </a:ext>
            </a:extLst>
          </p:cNvPr>
          <p:cNvSpPr txBox="1"/>
          <p:nvPr/>
        </p:nvSpPr>
        <p:spPr>
          <a:xfrm>
            <a:off x="4891909" y="7890990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203</a:t>
            </a:r>
            <a:endParaRPr kumimoji="1" lang="zh-TW" altLang="en-US" sz="2800" dirty="0"/>
          </a:p>
        </p:txBody>
      </p:sp>
      <p:sp>
        <p:nvSpPr>
          <p:cNvPr id="60" name="文字方塊 59">
            <a:extLst>
              <a:ext uri="{FF2B5EF4-FFF2-40B4-BE49-F238E27FC236}">
                <a16:creationId xmlns="" xmlns:a16="http://schemas.microsoft.com/office/drawing/2014/main" id="{0CB01CA4-E133-9A49-AD36-A758BFEF5860}"/>
              </a:ext>
            </a:extLst>
          </p:cNvPr>
          <p:cNvSpPr txBox="1"/>
          <p:nvPr/>
        </p:nvSpPr>
        <p:spPr>
          <a:xfrm>
            <a:off x="4629822" y="1217581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204</a:t>
            </a:r>
            <a:endParaRPr kumimoji="1" lang="zh-TW" altLang="en-US" sz="2800" dirty="0"/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0CB01CA4-E133-9A49-AD36-A758BFEF5860}"/>
              </a:ext>
            </a:extLst>
          </p:cNvPr>
          <p:cNvSpPr txBox="1"/>
          <p:nvPr/>
        </p:nvSpPr>
        <p:spPr>
          <a:xfrm>
            <a:off x="6458543" y="1217581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206</a:t>
            </a:r>
            <a:endParaRPr kumimoji="1" lang="zh-TW" altLang="en-US" sz="2800" dirty="0"/>
          </a:p>
        </p:txBody>
      </p:sp>
      <p:sp>
        <p:nvSpPr>
          <p:cNvPr id="44" name="文字方塊 43">
            <a:extLst>
              <a:ext uri="{FF2B5EF4-FFF2-40B4-BE49-F238E27FC236}">
                <a16:creationId xmlns="" xmlns:a16="http://schemas.microsoft.com/office/drawing/2014/main" id="{7DAE8A9A-B175-974D-8AE1-D0743212412B}"/>
              </a:ext>
            </a:extLst>
          </p:cNvPr>
          <p:cNvSpPr txBox="1"/>
          <p:nvPr/>
        </p:nvSpPr>
        <p:spPr>
          <a:xfrm>
            <a:off x="4295047" y="6534679"/>
            <a:ext cx="26148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200" dirty="0">
                <a:solidFill>
                  <a:srgbClr val="00B05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影</a:t>
            </a:r>
            <a:r>
              <a:rPr kumimoji="1" lang="zh-TW" altLang="en-US" sz="2200" dirty="0" smtClean="0">
                <a:solidFill>
                  <a:srgbClr val="00B05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傳系</a:t>
            </a:r>
            <a:r>
              <a:rPr kumimoji="1" lang="zh-TW" altLang="en-US" sz="2200" dirty="0" smtClean="0">
                <a:solidFill>
                  <a:srgbClr val="FF7E79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考生請上</a:t>
            </a:r>
            <a:r>
              <a:rPr kumimoji="1" lang="en-US" altLang="zh-TW" sz="2200" dirty="0" smtClean="0">
                <a:solidFill>
                  <a:srgbClr val="0070C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3</a:t>
            </a:r>
            <a:r>
              <a:rPr kumimoji="1" lang="zh-TW" altLang="en-US" sz="2200" dirty="0" smtClean="0">
                <a:solidFill>
                  <a:srgbClr val="FF7E79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樓</a:t>
            </a:r>
            <a:endParaRPr kumimoji="1" lang="zh-TW" altLang="en-US" sz="2200" dirty="0">
              <a:solidFill>
                <a:srgbClr val="FF7E79"/>
              </a:solidFill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45" name="橢圓 44">
            <a:extLst>
              <a:ext uri="{FF2B5EF4-FFF2-40B4-BE49-F238E27FC236}">
                <a16:creationId xmlns="" xmlns:a16="http://schemas.microsoft.com/office/drawing/2014/main" id="{84E498F6-E977-0041-B614-2E44A20F5D4B}"/>
              </a:ext>
            </a:extLst>
          </p:cNvPr>
          <p:cNvSpPr/>
          <p:nvPr/>
        </p:nvSpPr>
        <p:spPr>
          <a:xfrm>
            <a:off x="8436729" y="2852332"/>
            <a:ext cx="408562" cy="408562"/>
          </a:xfrm>
          <a:prstGeom prst="ellipse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8967476" y="2645822"/>
            <a:ext cx="1107996" cy="8325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TW" altLang="en-US" dirty="0" smtClean="0">
                <a:solidFill>
                  <a:srgbClr val="0070C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</a:t>
            </a:r>
            <a:r>
              <a:rPr kumimoji="1" lang="zh-TW" altLang="en-US" dirty="0">
                <a:solidFill>
                  <a:srgbClr val="0070C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聞</a:t>
            </a:r>
            <a:r>
              <a:rPr kumimoji="1" lang="zh-TW" altLang="en-US" dirty="0" smtClean="0">
                <a:solidFill>
                  <a:srgbClr val="0070C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系</a:t>
            </a:r>
            <a:r>
              <a:rPr kumimoji="1" lang="en-US" altLang="zh-TW" dirty="0" smtClean="0">
                <a:solidFill>
                  <a:srgbClr val="00B05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/>
            </a:r>
            <a:br>
              <a:rPr kumimoji="1" lang="en-US" altLang="zh-TW" dirty="0" smtClean="0">
                <a:solidFill>
                  <a:srgbClr val="00B050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</a:br>
            <a:r>
              <a:rPr kumimoji="1" lang="zh-TW" altLang="en-US" dirty="0" smtClean="0">
                <a:solidFill>
                  <a:srgbClr val="FF7E79"/>
                </a:solidFill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報到處</a:t>
            </a:r>
            <a:endParaRPr lang="zh-TW" altLang="en-US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236426" y="7950603"/>
            <a:ext cx="12543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新聞系</a:t>
            </a:r>
            <a:endParaRPr kumimoji="1" lang="en-US" altLang="zh-TW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面試</a:t>
            </a:r>
          </a:p>
        </p:txBody>
      </p:sp>
      <p:sp>
        <p:nvSpPr>
          <p:cNvPr id="61" name="圓角矩形 60">
            <a:extLst>
              <a:ext uri="{FF2B5EF4-FFF2-40B4-BE49-F238E27FC236}">
                <a16:creationId xmlns="" xmlns:a16="http://schemas.microsoft.com/office/drawing/2014/main" id="{E76EDA34-B90F-1D48-9526-1E56573504DC}"/>
              </a:ext>
            </a:extLst>
          </p:cNvPr>
          <p:cNvSpPr/>
          <p:nvPr/>
        </p:nvSpPr>
        <p:spPr>
          <a:xfrm>
            <a:off x="8244920" y="745882"/>
            <a:ext cx="2148495" cy="155934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sp>
        <p:nvSpPr>
          <p:cNvPr id="62" name="文字方塊 61">
            <a:extLst>
              <a:ext uri="{FF2B5EF4-FFF2-40B4-BE49-F238E27FC236}">
                <a16:creationId xmlns="" xmlns:a16="http://schemas.microsoft.com/office/drawing/2014/main" id="{0D17221F-36BB-B64A-8460-A6C396F4E1A4}"/>
              </a:ext>
            </a:extLst>
          </p:cNvPr>
          <p:cNvSpPr txBox="1"/>
          <p:nvPr/>
        </p:nvSpPr>
        <p:spPr>
          <a:xfrm>
            <a:off x="8349039" y="857171"/>
            <a:ext cx="20387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210</a:t>
            </a:r>
            <a:br>
              <a:rPr kumimoji="1" lang="en-US" altLang="zh-TW" sz="2800" dirty="0" smtClean="0"/>
            </a:br>
            <a:r>
              <a:rPr kumimoji="1" lang="zh-TW" altLang="en-US" sz="2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新聞系</a:t>
            </a:r>
            <a:endParaRPr kumimoji="1" lang="en-US" altLang="zh-TW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考生</a:t>
            </a:r>
            <a:r>
              <a:rPr kumimoji="1" lang="zh-TW" altLang="en-US" sz="2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endParaRPr kumimoji="1" lang="zh-TW" altLang="en-US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31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圓角矩形 50">
            <a:extLst>
              <a:ext uri="{FF2B5EF4-FFF2-40B4-BE49-F238E27FC236}">
                <a16:creationId xmlns="" xmlns:a16="http://schemas.microsoft.com/office/drawing/2014/main" id="{E76EDA34-B90F-1D48-9526-1E56573504DC}"/>
              </a:ext>
            </a:extLst>
          </p:cNvPr>
          <p:cNvSpPr/>
          <p:nvPr/>
        </p:nvSpPr>
        <p:spPr>
          <a:xfrm>
            <a:off x="8222661" y="772822"/>
            <a:ext cx="2331967" cy="159809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019908CE-A1E1-FA4C-8712-8725EBF5557D}"/>
              </a:ext>
            </a:extLst>
          </p:cNvPr>
          <p:cNvSpPr/>
          <p:nvPr/>
        </p:nvSpPr>
        <p:spPr>
          <a:xfrm>
            <a:off x="502024" y="537883"/>
            <a:ext cx="11779623" cy="84985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18CC632A-01B9-684B-8FF3-303EC75A0323}"/>
              </a:ext>
            </a:extLst>
          </p:cNvPr>
          <p:cNvCxnSpPr>
            <a:cxnSpLocks/>
          </p:cNvCxnSpPr>
          <p:nvPr/>
        </p:nvCxnSpPr>
        <p:spPr>
          <a:xfrm>
            <a:off x="502023" y="2492188"/>
            <a:ext cx="100135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3E32CFB8-97E3-3846-A346-6FC2A7A7E572}"/>
              </a:ext>
            </a:extLst>
          </p:cNvPr>
          <p:cNvCxnSpPr>
            <a:cxnSpLocks/>
          </p:cNvCxnSpPr>
          <p:nvPr/>
        </p:nvCxnSpPr>
        <p:spPr>
          <a:xfrm>
            <a:off x="502022" y="7216589"/>
            <a:ext cx="100135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="" xmlns:a16="http://schemas.microsoft.com/office/drawing/2014/main" id="{EA00DABB-EED9-854D-8817-CDE0053DC154}"/>
              </a:ext>
            </a:extLst>
          </p:cNvPr>
          <p:cNvCxnSpPr>
            <a:cxnSpLocks/>
          </p:cNvCxnSpPr>
          <p:nvPr/>
        </p:nvCxnSpPr>
        <p:spPr>
          <a:xfrm>
            <a:off x="10515600" y="543743"/>
            <a:ext cx="0" cy="84926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AD0C3AD6-F319-7C44-964F-A32081E1231F}"/>
              </a:ext>
            </a:extLst>
          </p:cNvPr>
          <p:cNvCxnSpPr>
            <a:cxnSpLocks/>
          </p:cNvCxnSpPr>
          <p:nvPr/>
        </p:nvCxnSpPr>
        <p:spPr>
          <a:xfrm>
            <a:off x="10515600" y="2492188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161AADDF-D131-BC4A-8AFD-6026E59D5357}"/>
              </a:ext>
            </a:extLst>
          </p:cNvPr>
          <p:cNvCxnSpPr>
            <a:cxnSpLocks/>
          </p:cNvCxnSpPr>
          <p:nvPr/>
        </p:nvCxnSpPr>
        <p:spPr>
          <a:xfrm>
            <a:off x="10515600" y="6325636"/>
            <a:ext cx="176604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6E0AA765-5168-0244-A4AB-A0959E9F8D12}"/>
              </a:ext>
            </a:extLst>
          </p:cNvPr>
          <p:cNvCxnSpPr>
            <a:cxnSpLocks/>
          </p:cNvCxnSpPr>
          <p:nvPr/>
        </p:nvCxnSpPr>
        <p:spPr>
          <a:xfrm>
            <a:off x="2667000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E093105C-7D36-B24C-9DA8-FAAC280A8BF1}"/>
              </a:ext>
            </a:extLst>
          </p:cNvPr>
          <p:cNvCxnSpPr>
            <a:cxnSpLocks/>
          </p:cNvCxnSpPr>
          <p:nvPr/>
        </p:nvCxnSpPr>
        <p:spPr>
          <a:xfrm>
            <a:off x="4454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="" xmlns:a16="http://schemas.microsoft.com/office/drawing/2014/main" id="{75B67F1B-A6F5-D043-9F78-242782A49214}"/>
              </a:ext>
            </a:extLst>
          </p:cNvPr>
          <p:cNvCxnSpPr>
            <a:cxnSpLocks/>
          </p:cNvCxnSpPr>
          <p:nvPr/>
        </p:nvCxnSpPr>
        <p:spPr>
          <a:xfrm>
            <a:off x="5978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C7ABE2DD-E0E6-A84F-BE8F-B88B7EF0EDEA}"/>
              </a:ext>
            </a:extLst>
          </p:cNvPr>
          <p:cNvCxnSpPr>
            <a:cxnSpLocks/>
          </p:cNvCxnSpPr>
          <p:nvPr/>
        </p:nvCxnSpPr>
        <p:spPr>
          <a:xfrm>
            <a:off x="8167307" y="560294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E1E6E006-5994-EB45-98E1-A566E17D1C3F}"/>
              </a:ext>
            </a:extLst>
          </p:cNvPr>
          <p:cNvSpPr/>
          <p:nvPr/>
        </p:nvSpPr>
        <p:spPr>
          <a:xfrm>
            <a:off x="2682860" y="438753"/>
            <a:ext cx="1748465" cy="2152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2" name="圓角矩形 21">
            <a:extLst>
              <a:ext uri="{FF2B5EF4-FFF2-40B4-BE49-F238E27FC236}">
                <a16:creationId xmlns="" xmlns:a16="http://schemas.microsoft.com/office/drawing/2014/main" id="{2E78EF05-57C2-3344-B8F9-9B94662E7325}"/>
              </a:ext>
            </a:extLst>
          </p:cNvPr>
          <p:cNvSpPr/>
          <p:nvPr/>
        </p:nvSpPr>
        <p:spPr>
          <a:xfrm>
            <a:off x="3499338" y="587448"/>
            <a:ext cx="864575" cy="1593045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23" name="直線接點 22">
            <a:extLst>
              <a:ext uri="{FF2B5EF4-FFF2-40B4-BE49-F238E27FC236}">
                <a16:creationId xmlns="" xmlns:a16="http://schemas.microsoft.com/office/drawing/2014/main" id="{2D250783-1B36-7B43-8284-89216DD7570F}"/>
              </a:ext>
            </a:extLst>
          </p:cNvPr>
          <p:cNvCxnSpPr>
            <a:cxnSpLocks/>
          </p:cNvCxnSpPr>
          <p:nvPr/>
        </p:nvCxnSpPr>
        <p:spPr>
          <a:xfrm>
            <a:off x="1981200" y="2492188"/>
            <a:ext cx="0" cy="47244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7FD23C0D-EDB3-A841-9032-7444BC2119C7}"/>
              </a:ext>
            </a:extLst>
          </p:cNvPr>
          <p:cNvGrpSpPr/>
          <p:nvPr/>
        </p:nvGrpSpPr>
        <p:grpSpPr>
          <a:xfrm>
            <a:off x="2643899" y="7064488"/>
            <a:ext cx="1748465" cy="2152563"/>
            <a:chOff x="2643899" y="7064488"/>
            <a:chExt cx="1748465" cy="2152563"/>
          </a:xfrm>
        </p:grpSpPr>
        <p:sp>
          <p:nvSpPr>
            <p:cNvPr id="25" name="矩形 24">
              <a:extLst>
                <a:ext uri="{FF2B5EF4-FFF2-40B4-BE49-F238E27FC236}">
                  <a16:creationId xmlns="" xmlns:a16="http://schemas.microsoft.com/office/drawing/2014/main" id="{671A3C77-AB2D-BD43-A264-C41BEF5C321F}"/>
                </a:ext>
              </a:extLst>
            </p:cNvPr>
            <p:cNvSpPr/>
            <p:nvPr/>
          </p:nvSpPr>
          <p:spPr>
            <a:xfrm>
              <a:off x="2643899" y="7064488"/>
              <a:ext cx="1748465" cy="2152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26" name="圓角矩形 25">
              <a:extLst>
                <a:ext uri="{FF2B5EF4-FFF2-40B4-BE49-F238E27FC236}">
                  <a16:creationId xmlns="" xmlns:a16="http://schemas.microsoft.com/office/drawing/2014/main" id="{382E76DF-5431-D54B-B6F6-A04CC3AF5458}"/>
                </a:ext>
              </a:extLst>
            </p:cNvPr>
            <p:cNvSpPr/>
            <p:nvPr/>
          </p:nvSpPr>
          <p:spPr>
            <a:xfrm>
              <a:off x="3460377" y="7213183"/>
              <a:ext cx="864575" cy="1593045"/>
            </a:xfrm>
            <a:prstGeom prst="round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</p:grpSp>
      <p:cxnSp>
        <p:nvCxnSpPr>
          <p:cNvPr id="28" name="直線接點 27">
            <a:extLst>
              <a:ext uri="{FF2B5EF4-FFF2-40B4-BE49-F238E27FC236}">
                <a16:creationId xmlns="" xmlns:a16="http://schemas.microsoft.com/office/drawing/2014/main" id="{973D0E18-6840-F84E-B6E4-8A1E016E9E63}"/>
              </a:ext>
            </a:extLst>
          </p:cNvPr>
          <p:cNvCxnSpPr>
            <a:cxnSpLocks/>
          </p:cNvCxnSpPr>
          <p:nvPr/>
        </p:nvCxnSpPr>
        <p:spPr>
          <a:xfrm>
            <a:off x="502022" y="33714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9AB8C364-8178-5F42-BAE8-046609662671}"/>
              </a:ext>
            </a:extLst>
          </p:cNvPr>
          <p:cNvCxnSpPr>
            <a:cxnSpLocks/>
          </p:cNvCxnSpPr>
          <p:nvPr/>
        </p:nvCxnSpPr>
        <p:spPr>
          <a:xfrm>
            <a:off x="502022" y="4332712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2CB6E716-8436-494B-AD01-73B75BD34D66}"/>
              </a:ext>
            </a:extLst>
          </p:cNvPr>
          <p:cNvCxnSpPr>
            <a:cxnSpLocks/>
          </p:cNvCxnSpPr>
          <p:nvPr/>
        </p:nvCxnSpPr>
        <p:spPr>
          <a:xfrm>
            <a:off x="502022" y="5352620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="" xmlns:a16="http://schemas.microsoft.com/office/drawing/2014/main" id="{1B3F8D9C-1B22-8F40-8EE2-CCAFAA159DEB}"/>
              </a:ext>
            </a:extLst>
          </p:cNvPr>
          <p:cNvCxnSpPr>
            <a:cxnSpLocks/>
          </p:cNvCxnSpPr>
          <p:nvPr/>
        </p:nvCxnSpPr>
        <p:spPr>
          <a:xfrm>
            <a:off x="502022" y="6325636"/>
            <a:ext cx="14791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="" xmlns:a16="http://schemas.microsoft.com/office/drawing/2014/main" id="{0FBF475A-674A-BE49-96C7-D9D681FC4C1D}"/>
              </a:ext>
            </a:extLst>
          </p:cNvPr>
          <p:cNvCxnSpPr>
            <a:cxnSpLocks/>
          </p:cNvCxnSpPr>
          <p:nvPr/>
        </p:nvCxnSpPr>
        <p:spPr>
          <a:xfrm>
            <a:off x="2626314" y="7213183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B5319169-1E84-3E47-AC51-BB363A5388B1}"/>
              </a:ext>
            </a:extLst>
          </p:cNvPr>
          <p:cNvCxnSpPr>
            <a:cxnSpLocks/>
          </p:cNvCxnSpPr>
          <p:nvPr/>
        </p:nvCxnSpPr>
        <p:spPr>
          <a:xfrm>
            <a:off x="4419944" y="7195598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="" xmlns:a16="http://schemas.microsoft.com/office/drawing/2014/main" id="{E5FAEE62-C79A-F144-831A-600FCD44B0C4}"/>
              </a:ext>
            </a:extLst>
          </p:cNvPr>
          <p:cNvCxnSpPr>
            <a:cxnSpLocks/>
          </p:cNvCxnSpPr>
          <p:nvPr/>
        </p:nvCxnSpPr>
        <p:spPr>
          <a:xfrm>
            <a:off x="9184280" y="7237460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1B16D8EA-B3C3-3947-8758-E93A2995AB86}"/>
              </a:ext>
            </a:extLst>
          </p:cNvPr>
          <p:cNvSpPr txBox="1"/>
          <p:nvPr/>
        </p:nvSpPr>
        <p:spPr>
          <a:xfrm>
            <a:off x="3593071" y="828546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55BF31BF-D4BE-3B48-8E09-2CD26712326E}"/>
              </a:ext>
            </a:extLst>
          </p:cNvPr>
          <p:cNvSpPr txBox="1"/>
          <p:nvPr/>
        </p:nvSpPr>
        <p:spPr>
          <a:xfrm>
            <a:off x="2709346" y="813631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女  廁</a:t>
            </a:r>
          </a:p>
        </p:txBody>
      </p:sp>
      <p:sp>
        <p:nvSpPr>
          <p:cNvPr id="40" name="圓角矩形 39">
            <a:extLst>
              <a:ext uri="{FF2B5EF4-FFF2-40B4-BE49-F238E27FC236}">
                <a16:creationId xmlns="" xmlns:a16="http://schemas.microsoft.com/office/drawing/2014/main" id="{074C65BF-D153-0B49-81D9-5EF69E119138}"/>
              </a:ext>
            </a:extLst>
          </p:cNvPr>
          <p:cNvSpPr/>
          <p:nvPr/>
        </p:nvSpPr>
        <p:spPr>
          <a:xfrm>
            <a:off x="2225122" y="3063762"/>
            <a:ext cx="2066882" cy="557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男廁在樓</a:t>
            </a:r>
            <a:r>
              <a:rPr kumimoji="1" lang="zh-CN" altLang="en-US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上</a:t>
            </a:r>
            <a:endParaRPr kumimoji="1" lang="zh-TW" altLang="en-US" dirty="0">
              <a:solidFill>
                <a:schemeClr val="accent1"/>
              </a:solidFill>
              <a:latin typeface="Source Han Sans TW" panose="020B0500000000000000" pitchFamily="34" charset="-128"/>
              <a:ea typeface="Source Han Sans TW" panose="020B0500000000000000" pitchFamily="34" charset="-128"/>
            </a:endParaRPr>
          </a:p>
        </p:txBody>
      </p:sp>
      <p:cxnSp>
        <p:nvCxnSpPr>
          <p:cNvPr id="42" name="直線接點 41">
            <a:extLst>
              <a:ext uri="{FF2B5EF4-FFF2-40B4-BE49-F238E27FC236}">
                <a16:creationId xmlns="" xmlns:a16="http://schemas.microsoft.com/office/drawing/2014/main" id="{602052A8-23D0-AA49-AF27-AAC35F5B957C}"/>
              </a:ext>
            </a:extLst>
          </p:cNvPr>
          <p:cNvCxnSpPr/>
          <p:nvPr/>
        </p:nvCxnSpPr>
        <p:spPr>
          <a:xfrm flipH="1">
            <a:off x="3644785" y="2198077"/>
            <a:ext cx="382436" cy="739587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圓角矩形 47">
            <a:extLst>
              <a:ext uri="{FF2B5EF4-FFF2-40B4-BE49-F238E27FC236}">
                <a16:creationId xmlns="" xmlns:a16="http://schemas.microsoft.com/office/drawing/2014/main" id="{A4D7E307-9268-A242-A359-8BFB1D7CCE26}"/>
              </a:ext>
            </a:extLst>
          </p:cNvPr>
          <p:cNvSpPr/>
          <p:nvPr/>
        </p:nvSpPr>
        <p:spPr>
          <a:xfrm>
            <a:off x="6693443" y="7303676"/>
            <a:ext cx="2189926" cy="16666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1CB30163-2CB5-A746-83CA-E1B5FDCC2D8B}"/>
              </a:ext>
            </a:extLst>
          </p:cNvPr>
          <p:cNvSpPr txBox="1"/>
          <p:nvPr/>
        </p:nvSpPr>
        <p:spPr>
          <a:xfrm>
            <a:off x="10674247" y="7367770"/>
            <a:ext cx="1490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213</a:t>
            </a:r>
            <a:endParaRPr kumimoji="1" lang="en-US" altLang="zh-TW" sz="2800" dirty="0"/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B5244083-D3D6-4348-B9FB-1694864BDC8D}"/>
              </a:ext>
            </a:extLst>
          </p:cNvPr>
          <p:cNvSpPr txBox="1"/>
          <p:nvPr/>
        </p:nvSpPr>
        <p:spPr>
          <a:xfrm>
            <a:off x="9082818" y="7403552"/>
            <a:ext cx="15314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211</a:t>
            </a:r>
          </a:p>
          <a:p>
            <a:pPr algn="ctr"/>
            <a:endParaRPr kumimoji="1" lang="en-US" altLang="zh-TW" sz="1000" dirty="0"/>
          </a:p>
        </p:txBody>
      </p:sp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AC3A5C45-12DD-FB4F-8EA2-F826FC973078}"/>
              </a:ext>
            </a:extLst>
          </p:cNvPr>
          <p:cNvSpPr txBox="1"/>
          <p:nvPr/>
        </p:nvSpPr>
        <p:spPr>
          <a:xfrm>
            <a:off x="3554110" y="7471577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8810112A-0ECF-A74C-82DD-B5F587424C87}"/>
              </a:ext>
            </a:extLst>
          </p:cNvPr>
          <p:cNvSpPr txBox="1"/>
          <p:nvPr/>
        </p:nvSpPr>
        <p:spPr>
          <a:xfrm>
            <a:off x="3460376" y="4485831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5400" dirty="0">
                <a:solidFill>
                  <a:schemeClr val="bg1">
                    <a:lumMod val="65000"/>
                  </a:schemeClr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文友樓二樓平面圖</a:t>
            </a:r>
            <a:endParaRPr kumimoji="1" lang="zh-TW" altLang="en-US" sz="5400" dirty="0">
              <a:solidFill>
                <a:schemeClr val="bg1">
                  <a:lumMod val="65000"/>
                </a:schemeClr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cxnSp>
        <p:nvCxnSpPr>
          <p:cNvPr id="57" name="直線接點 56">
            <a:extLst>
              <a:ext uri="{FF2B5EF4-FFF2-40B4-BE49-F238E27FC236}">
                <a16:creationId xmlns="" xmlns:a16="http://schemas.microsoft.com/office/drawing/2014/main" id="{3FBE281F-6BD2-0044-9604-4D8DDC816512}"/>
              </a:ext>
            </a:extLst>
          </p:cNvPr>
          <p:cNvCxnSpPr>
            <a:cxnSpLocks/>
          </p:cNvCxnSpPr>
          <p:nvPr/>
        </p:nvCxnSpPr>
        <p:spPr>
          <a:xfrm>
            <a:off x="6518028" y="7232187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>
            <a:extLst>
              <a:ext uri="{FF2B5EF4-FFF2-40B4-BE49-F238E27FC236}">
                <a16:creationId xmlns="" xmlns:a16="http://schemas.microsoft.com/office/drawing/2014/main" id="{DC6D10B6-FB0B-C847-92F3-5624A217F3AE}"/>
              </a:ext>
            </a:extLst>
          </p:cNvPr>
          <p:cNvSpPr txBox="1"/>
          <p:nvPr/>
        </p:nvSpPr>
        <p:spPr>
          <a:xfrm>
            <a:off x="6757015" y="7488615"/>
            <a:ext cx="20974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207</a:t>
            </a:r>
            <a:br>
              <a:rPr kumimoji="1" lang="en-US" altLang="zh-TW" sz="2800" dirty="0" smtClean="0"/>
            </a:br>
            <a:r>
              <a:rPr kumimoji="1" lang="zh-TW" altLang="en-US" sz="2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廣告系</a:t>
            </a:r>
            <a:endParaRPr kumimoji="1" lang="en-US" altLang="zh-TW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面試</a:t>
            </a:r>
            <a:endParaRPr kumimoji="1" lang="zh-TW" altLang="en-US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59" name="文字方塊 58">
            <a:extLst>
              <a:ext uri="{FF2B5EF4-FFF2-40B4-BE49-F238E27FC236}">
                <a16:creationId xmlns="" xmlns:a16="http://schemas.microsoft.com/office/drawing/2014/main" id="{9C0862C9-D8AE-7843-81A1-62CD5EDF5F9D}"/>
              </a:ext>
            </a:extLst>
          </p:cNvPr>
          <p:cNvSpPr txBox="1"/>
          <p:nvPr/>
        </p:nvSpPr>
        <p:spPr>
          <a:xfrm>
            <a:off x="4891909" y="7890990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203</a:t>
            </a:r>
            <a:endParaRPr kumimoji="1" lang="zh-TW" altLang="en-US" sz="2800" dirty="0"/>
          </a:p>
        </p:txBody>
      </p:sp>
      <p:sp>
        <p:nvSpPr>
          <p:cNvPr id="60" name="文字方塊 59">
            <a:extLst>
              <a:ext uri="{FF2B5EF4-FFF2-40B4-BE49-F238E27FC236}">
                <a16:creationId xmlns="" xmlns:a16="http://schemas.microsoft.com/office/drawing/2014/main" id="{0CB01CA4-E133-9A49-AD36-A758BFEF5860}"/>
              </a:ext>
            </a:extLst>
          </p:cNvPr>
          <p:cNvSpPr txBox="1"/>
          <p:nvPr/>
        </p:nvSpPr>
        <p:spPr>
          <a:xfrm>
            <a:off x="4629822" y="1217581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204</a:t>
            </a:r>
            <a:endParaRPr kumimoji="1" lang="zh-TW" altLang="en-US" sz="2800" dirty="0"/>
          </a:p>
        </p:txBody>
      </p:sp>
      <p:sp>
        <p:nvSpPr>
          <p:cNvPr id="62" name="文字方塊 61">
            <a:extLst>
              <a:ext uri="{FF2B5EF4-FFF2-40B4-BE49-F238E27FC236}">
                <a16:creationId xmlns="" xmlns:a16="http://schemas.microsoft.com/office/drawing/2014/main" id="{0D17221F-36BB-B64A-8460-A6C396F4E1A4}"/>
              </a:ext>
            </a:extLst>
          </p:cNvPr>
          <p:cNvSpPr txBox="1"/>
          <p:nvPr/>
        </p:nvSpPr>
        <p:spPr>
          <a:xfrm>
            <a:off x="8369259" y="901851"/>
            <a:ext cx="20387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210</a:t>
            </a:r>
            <a:br>
              <a:rPr kumimoji="1" lang="en-US" altLang="zh-TW" sz="2800" dirty="0" smtClean="0"/>
            </a:br>
            <a:r>
              <a:rPr kumimoji="1" lang="zh-TW" altLang="en-US" sz="2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廣告系</a:t>
            </a:r>
            <a:endParaRPr kumimoji="1" lang="en-US" altLang="zh-TW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TW" altLang="en-US" sz="28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考生</a:t>
            </a:r>
            <a:r>
              <a:rPr kumimoji="1" lang="zh-TW" altLang="en-US" sz="28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endParaRPr kumimoji="1" lang="zh-TW" altLang="en-US" sz="28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0CB01CA4-E133-9A49-AD36-A758BFEF5860}"/>
              </a:ext>
            </a:extLst>
          </p:cNvPr>
          <p:cNvSpPr txBox="1"/>
          <p:nvPr/>
        </p:nvSpPr>
        <p:spPr>
          <a:xfrm>
            <a:off x="6458543" y="1217581"/>
            <a:ext cx="1228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206</a:t>
            </a:r>
            <a:endParaRPr kumimoji="1"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470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圓角矩形 46">
            <a:extLst>
              <a:ext uri="{FF2B5EF4-FFF2-40B4-BE49-F238E27FC236}">
                <a16:creationId xmlns="" xmlns:a16="http://schemas.microsoft.com/office/drawing/2014/main" id="{E856D679-80EF-FD4F-AEAE-79CB7AE85BA4}"/>
              </a:ext>
            </a:extLst>
          </p:cNvPr>
          <p:cNvSpPr/>
          <p:nvPr/>
        </p:nvSpPr>
        <p:spPr>
          <a:xfrm>
            <a:off x="6121037" y="745800"/>
            <a:ext cx="2738466" cy="15091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3" name="圓角矩形 32">
            <a:extLst>
              <a:ext uri="{FF2B5EF4-FFF2-40B4-BE49-F238E27FC236}">
                <a16:creationId xmlns="" xmlns:a16="http://schemas.microsoft.com/office/drawing/2014/main" id="{CC13BE9E-F329-7641-955D-3E659AE63628}"/>
              </a:ext>
            </a:extLst>
          </p:cNvPr>
          <p:cNvSpPr/>
          <p:nvPr/>
        </p:nvSpPr>
        <p:spPr>
          <a:xfrm>
            <a:off x="4870079" y="7390458"/>
            <a:ext cx="3215553" cy="15227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019908CE-A1E1-FA4C-8712-8725EBF5557D}"/>
              </a:ext>
            </a:extLst>
          </p:cNvPr>
          <p:cNvSpPr/>
          <p:nvPr/>
        </p:nvSpPr>
        <p:spPr>
          <a:xfrm>
            <a:off x="2711617" y="537883"/>
            <a:ext cx="9570029" cy="84985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18CC632A-01B9-684B-8FF3-303EC75A0323}"/>
              </a:ext>
            </a:extLst>
          </p:cNvPr>
          <p:cNvCxnSpPr>
            <a:cxnSpLocks/>
          </p:cNvCxnSpPr>
          <p:nvPr/>
        </p:nvCxnSpPr>
        <p:spPr>
          <a:xfrm>
            <a:off x="4662771" y="2492188"/>
            <a:ext cx="7618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3E32CFB8-97E3-3846-A346-6FC2A7A7E572}"/>
              </a:ext>
            </a:extLst>
          </p:cNvPr>
          <p:cNvCxnSpPr>
            <a:cxnSpLocks/>
          </p:cNvCxnSpPr>
          <p:nvPr/>
        </p:nvCxnSpPr>
        <p:spPr>
          <a:xfrm>
            <a:off x="4392365" y="7195598"/>
            <a:ext cx="7889281" cy="2475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E093105C-7D36-B24C-9DA8-FAAC280A8BF1}"/>
              </a:ext>
            </a:extLst>
          </p:cNvPr>
          <p:cNvCxnSpPr>
            <a:cxnSpLocks/>
          </p:cNvCxnSpPr>
          <p:nvPr/>
        </p:nvCxnSpPr>
        <p:spPr>
          <a:xfrm>
            <a:off x="4662771" y="532666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="" xmlns:a16="http://schemas.microsoft.com/office/drawing/2014/main" id="{75B67F1B-A6F5-D043-9F78-242782A49214}"/>
              </a:ext>
            </a:extLst>
          </p:cNvPr>
          <p:cNvCxnSpPr>
            <a:cxnSpLocks/>
          </p:cNvCxnSpPr>
          <p:nvPr/>
        </p:nvCxnSpPr>
        <p:spPr>
          <a:xfrm>
            <a:off x="5978769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C7ABE2DD-E0E6-A84F-BE8F-B88B7EF0EDEA}"/>
              </a:ext>
            </a:extLst>
          </p:cNvPr>
          <p:cNvCxnSpPr>
            <a:cxnSpLocks/>
          </p:cNvCxnSpPr>
          <p:nvPr/>
        </p:nvCxnSpPr>
        <p:spPr>
          <a:xfrm>
            <a:off x="8963505" y="537883"/>
            <a:ext cx="0" cy="19543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圓角矩形 25">
            <a:extLst>
              <a:ext uri="{FF2B5EF4-FFF2-40B4-BE49-F238E27FC236}">
                <a16:creationId xmlns="" xmlns:a16="http://schemas.microsoft.com/office/drawing/2014/main" id="{382E76DF-5431-D54B-B6F6-A04CC3AF5458}"/>
              </a:ext>
            </a:extLst>
          </p:cNvPr>
          <p:cNvSpPr/>
          <p:nvPr/>
        </p:nvSpPr>
        <p:spPr>
          <a:xfrm>
            <a:off x="3460377" y="7213183"/>
            <a:ext cx="864575" cy="1593045"/>
          </a:xfrm>
          <a:prstGeom prst="roundRect">
            <a:avLst/>
          </a:prstGeom>
          <a:solidFill>
            <a:schemeClr val="bg2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B5319169-1E84-3E47-AC51-BB363A5388B1}"/>
              </a:ext>
            </a:extLst>
          </p:cNvPr>
          <p:cNvCxnSpPr>
            <a:cxnSpLocks/>
          </p:cNvCxnSpPr>
          <p:nvPr/>
        </p:nvCxnSpPr>
        <p:spPr>
          <a:xfrm>
            <a:off x="4419944" y="7195598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="" xmlns:a16="http://schemas.microsoft.com/office/drawing/2014/main" id="{E5FAEE62-C79A-F144-831A-600FCD44B0C4}"/>
              </a:ext>
            </a:extLst>
          </p:cNvPr>
          <p:cNvCxnSpPr>
            <a:cxnSpLocks/>
          </p:cNvCxnSpPr>
          <p:nvPr/>
        </p:nvCxnSpPr>
        <p:spPr>
          <a:xfrm>
            <a:off x="8668348" y="7220356"/>
            <a:ext cx="0" cy="18408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群組 1">
            <a:extLst>
              <a:ext uri="{FF2B5EF4-FFF2-40B4-BE49-F238E27FC236}">
                <a16:creationId xmlns="" xmlns:a16="http://schemas.microsoft.com/office/drawing/2014/main" id="{6276DBAA-E7C7-E144-9ACC-EDA5C8929740}"/>
              </a:ext>
            </a:extLst>
          </p:cNvPr>
          <p:cNvGrpSpPr/>
          <p:nvPr/>
        </p:nvGrpSpPr>
        <p:grpSpPr>
          <a:xfrm>
            <a:off x="2899608" y="780355"/>
            <a:ext cx="864575" cy="1593045"/>
            <a:chOff x="3499338" y="587448"/>
            <a:chExt cx="864575" cy="1593045"/>
          </a:xfrm>
        </p:grpSpPr>
        <p:sp>
          <p:nvSpPr>
            <p:cNvPr id="22" name="圓角矩形 21">
              <a:extLst>
                <a:ext uri="{FF2B5EF4-FFF2-40B4-BE49-F238E27FC236}">
                  <a16:creationId xmlns="" xmlns:a16="http://schemas.microsoft.com/office/drawing/2014/main" id="{2E78EF05-57C2-3344-B8F9-9B94662E7325}"/>
                </a:ext>
              </a:extLst>
            </p:cNvPr>
            <p:cNvSpPr/>
            <p:nvPr/>
          </p:nvSpPr>
          <p:spPr>
            <a:xfrm>
              <a:off x="3499338" y="587448"/>
              <a:ext cx="864575" cy="1593045"/>
            </a:xfrm>
            <a:prstGeom prst="roundRect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38" name="文字方塊 37">
              <a:extLst>
                <a:ext uri="{FF2B5EF4-FFF2-40B4-BE49-F238E27FC236}">
                  <a16:creationId xmlns="" xmlns:a16="http://schemas.microsoft.com/office/drawing/2014/main" id="{1B16D8EA-B3C3-3947-8758-E93A2995AB86}"/>
                </a:ext>
              </a:extLst>
            </p:cNvPr>
            <p:cNvSpPr txBox="1"/>
            <p:nvPr/>
          </p:nvSpPr>
          <p:spPr>
            <a:xfrm>
              <a:off x="3593071" y="828546"/>
              <a:ext cx="677108" cy="121816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zh-TW" altLang="en-US" sz="3200" dirty="0">
                  <a:latin typeface="Source Han Sans TW" panose="020B0500000000000000" pitchFamily="34" charset="-128"/>
                  <a:ea typeface="Source Han Sans TW" panose="020B0500000000000000" pitchFamily="34" charset="-128"/>
                </a:rPr>
                <a:t>樓  梯</a:t>
              </a:r>
            </a:p>
          </p:txBody>
        </p:sp>
      </p:grp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55BF31BF-D4BE-3B48-8E09-2CD26712326E}"/>
              </a:ext>
            </a:extLst>
          </p:cNvPr>
          <p:cNvSpPr txBox="1"/>
          <p:nvPr/>
        </p:nvSpPr>
        <p:spPr>
          <a:xfrm>
            <a:off x="3871712" y="900735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女  廁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AD37474D-E2DA-8441-907D-CA01BA4DAD43}"/>
              </a:ext>
            </a:extLst>
          </p:cNvPr>
          <p:cNvSpPr txBox="1"/>
          <p:nvPr/>
        </p:nvSpPr>
        <p:spPr>
          <a:xfrm>
            <a:off x="6181317" y="865134"/>
            <a:ext cx="267818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2800" dirty="0"/>
              <a:t>LF </a:t>
            </a:r>
            <a:r>
              <a:rPr kumimoji="1" lang="en-US" altLang="zh-TW" sz="2800" dirty="0" smtClean="0"/>
              <a:t>106</a:t>
            </a:r>
            <a:br>
              <a:rPr kumimoji="1" lang="en-US" altLang="zh-TW" sz="2800" dirty="0" smtClean="0"/>
            </a:br>
            <a:r>
              <a:rPr kumimoji="1" lang="zh-TW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</a:t>
            </a:r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系</a:t>
            </a:r>
            <a:endParaRPr kumimoji="1" lang="en-US" altLang="zh-TW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CN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家長休息室</a:t>
            </a:r>
            <a:endParaRPr kumimoji="1" lang="zh-TW" altLang="en-US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endParaRPr kumimoji="1" lang="zh-TW" altLang="en-US" sz="2400" dirty="0"/>
          </a:p>
        </p:txBody>
      </p:sp>
      <p:sp>
        <p:nvSpPr>
          <p:cNvPr id="51" name="圓角矩形 50">
            <a:extLst>
              <a:ext uri="{FF2B5EF4-FFF2-40B4-BE49-F238E27FC236}">
                <a16:creationId xmlns="" xmlns:a16="http://schemas.microsoft.com/office/drawing/2014/main" id="{CC13BE9E-F329-7641-955D-3E659AE63628}"/>
              </a:ext>
            </a:extLst>
          </p:cNvPr>
          <p:cNvSpPr/>
          <p:nvPr/>
        </p:nvSpPr>
        <p:spPr>
          <a:xfrm>
            <a:off x="8867221" y="7372457"/>
            <a:ext cx="3215553" cy="15227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2" name="文字方塊 51">
            <a:extLst>
              <a:ext uri="{FF2B5EF4-FFF2-40B4-BE49-F238E27FC236}">
                <a16:creationId xmlns="" xmlns:a16="http://schemas.microsoft.com/office/drawing/2014/main" id="{AFD37AFA-C9F4-2240-AE1B-6F005A1C44C8}"/>
              </a:ext>
            </a:extLst>
          </p:cNvPr>
          <p:cNvSpPr txBox="1"/>
          <p:nvPr/>
        </p:nvSpPr>
        <p:spPr>
          <a:xfrm>
            <a:off x="8867221" y="7372457"/>
            <a:ext cx="321555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600" dirty="0"/>
              <a:t>LF 110</a:t>
            </a:r>
          </a:p>
          <a:p>
            <a:pPr algn="ctr"/>
            <a:r>
              <a:rPr kumimoji="1" lang="zh-TW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廣告系</a:t>
            </a:r>
            <a:r>
              <a:rPr kumimoji="1" lang="en-US" altLang="zh-TW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/</a:t>
            </a:r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新聞系</a:t>
            </a:r>
            <a:endParaRPr kumimoji="1" lang="en-US" altLang="zh-TW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CN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家長</a:t>
            </a:r>
            <a:r>
              <a:rPr kumimoji="1" lang="zh-CN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endParaRPr kumimoji="1" lang="zh-TW" altLang="en-US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endParaRPr kumimoji="1" lang="zh-TW" altLang="en-US" sz="2800" dirty="0"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53" name="文字方塊 52">
            <a:extLst>
              <a:ext uri="{FF2B5EF4-FFF2-40B4-BE49-F238E27FC236}">
                <a16:creationId xmlns="" xmlns:a16="http://schemas.microsoft.com/office/drawing/2014/main" id="{AC3A5C45-12DD-FB4F-8EA2-F826FC973078}"/>
              </a:ext>
            </a:extLst>
          </p:cNvPr>
          <p:cNvSpPr txBox="1"/>
          <p:nvPr/>
        </p:nvSpPr>
        <p:spPr>
          <a:xfrm>
            <a:off x="3554110" y="7471577"/>
            <a:ext cx="677108" cy="1218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TW" altLang="en-US" sz="3200" dirty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樓  梯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8810112A-0ECF-A74C-82DD-B5F587424C87}"/>
              </a:ext>
            </a:extLst>
          </p:cNvPr>
          <p:cNvSpPr txBox="1"/>
          <p:nvPr/>
        </p:nvSpPr>
        <p:spPr>
          <a:xfrm>
            <a:off x="4833948" y="4325488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5400" dirty="0">
                <a:solidFill>
                  <a:schemeClr val="bg1">
                    <a:lumMod val="65000"/>
                  </a:schemeClr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文友樓一樓平面圖</a:t>
            </a:r>
            <a:endParaRPr kumimoji="1" lang="zh-TW" altLang="en-US" sz="5400" dirty="0">
              <a:solidFill>
                <a:schemeClr val="bg1">
                  <a:lumMod val="65000"/>
                </a:schemeClr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43D02711-C074-084F-BF4D-7E8C878ED64F}"/>
              </a:ext>
            </a:extLst>
          </p:cNvPr>
          <p:cNvSpPr txBox="1"/>
          <p:nvPr/>
        </p:nvSpPr>
        <p:spPr>
          <a:xfrm>
            <a:off x="4766772" y="1161378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TW" altLang="en-US" sz="24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無障礙</a:t>
            </a:r>
            <a:endParaRPr kumimoji="1" lang="en-US" altLang="zh-TW" sz="2400" dirty="0">
              <a:solidFill>
                <a:schemeClr val="accent1"/>
              </a:solidFill>
              <a:latin typeface="Source Han Sans TW" panose="020B0500000000000000" pitchFamily="34" charset="-128"/>
              <a:ea typeface="Source Han Sans TW" panose="020B0500000000000000" pitchFamily="34" charset="-128"/>
            </a:endParaRPr>
          </a:p>
          <a:p>
            <a:pPr algn="ctr"/>
            <a:r>
              <a:rPr kumimoji="1" lang="zh-TW" altLang="en-US" sz="2400" dirty="0">
                <a:solidFill>
                  <a:schemeClr val="accent1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廁所</a:t>
            </a:r>
          </a:p>
        </p:txBody>
      </p:sp>
      <p:sp>
        <p:nvSpPr>
          <p:cNvPr id="58" name="文字方塊 57">
            <a:extLst>
              <a:ext uri="{FF2B5EF4-FFF2-40B4-BE49-F238E27FC236}">
                <a16:creationId xmlns="" xmlns:a16="http://schemas.microsoft.com/office/drawing/2014/main" id="{C2D5A0A7-2F96-4341-89A7-521747A01229}"/>
              </a:ext>
            </a:extLst>
          </p:cNvPr>
          <p:cNvSpPr txBox="1"/>
          <p:nvPr/>
        </p:nvSpPr>
        <p:spPr>
          <a:xfrm>
            <a:off x="4907669" y="7394182"/>
            <a:ext cx="31035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600" dirty="0"/>
              <a:t>LF </a:t>
            </a:r>
            <a:r>
              <a:rPr kumimoji="1" lang="en-US" altLang="zh-TW" sz="3600" dirty="0" smtClean="0"/>
              <a:t>107</a:t>
            </a:r>
          </a:p>
          <a:p>
            <a:pPr algn="ctr"/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廣告系</a:t>
            </a:r>
            <a:r>
              <a:rPr kumimoji="1" lang="en-US" altLang="zh-TW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/</a:t>
            </a:r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新聞系</a:t>
            </a:r>
            <a:endParaRPr kumimoji="1" lang="en-US" altLang="zh-TW" sz="2400" dirty="0" smtClean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CN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家長</a:t>
            </a:r>
            <a:r>
              <a:rPr kumimoji="1" lang="zh-CN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休息室</a:t>
            </a:r>
            <a:endParaRPr kumimoji="1" lang="zh-TW" altLang="en-US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endParaRPr kumimoji="1" lang="zh-TW" altLang="en-US" sz="2800" dirty="0"/>
          </a:p>
        </p:txBody>
      </p:sp>
      <p:sp>
        <p:nvSpPr>
          <p:cNvPr id="60" name="圓角矩形 59">
            <a:extLst>
              <a:ext uri="{FF2B5EF4-FFF2-40B4-BE49-F238E27FC236}">
                <a16:creationId xmlns="" xmlns:a16="http://schemas.microsoft.com/office/drawing/2014/main" id="{E856D679-80EF-FD4F-AEAE-79CB7AE85BA4}"/>
              </a:ext>
            </a:extLst>
          </p:cNvPr>
          <p:cNvSpPr/>
          <p:nvPr/>
        </p:nvSpPr>
        <p:spPr>
          <a:xfrm>
            <a:off x="9109215" y="735684"/>
            <a:ext cx="2973559" cy="15227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1" name="文字方塊 60">
            <a:extLst>
              <a:ext uri="{FF2B5EF4-FFF2-40B4-BE49-F238E27FC236}">
                <a16:creationId xmlns="" xmlns:a16="http://schemas.microsoft.com/office/drawing/2014/main" id="{7ECD91D9-0C3D-7B49-9382-935B15B4A314}"/>
              </a:ext>
            </a:extLst>
          </p:cNvPr>
          <p:cNvSpPr txBox="1"/>
          <p:nvPr/>
        </p:nvSpPr>
        <p:spPr>
          <a:xfrm>
            <a:off x="9109215" y="793069"/>
            <a:ext cx="30090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3600" dirty="0"/>
              <a:t>LF 108</a:t>
            </a:r>
          </a:p>
          <a:p>
            <a:pPr algn="ctr"/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新聞</a:t>
            </a:r>
            <a:r>
              <a:rPr kumimoji="1" lang="zh-TW" altLang="en-US" sz="2400" dirty="0" smtClean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系</a:t>
            </a:r>
            <a:endParaRPr kumimoji="1" lang="en-US" altLang="zh-TW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  <a:p>
            <a:pPr algn="ctr"/>
            <a:r>
              <a:rPr kumimoji="1" lang="zh-CN" altLang="en-US" sz="2400" dirty="0">
                <a:latin typeface="華康儷黑 Std W7" panose="020B0700000000000000" pitchFamily="34" charset="-120"/>
                <a:ea typeface="華康儷黑 Std W7" panose="020B0700000000000000" pitchFamily="34" charset="-120"/>
              </a:rPr>
              <a:t>家長休息室</a:t>
            </a:r>
            <a:endParaRPr kumimoji="1" lang="zh-TW" altLang="en-US" sz="2400" dirty="0">
              <a:latin typeface="華康儷黑 Std W7" panose="020B0700000000000000" pitchFamily="34" charset="-120"/>
              <a:ea typeface="華康儷黑 Std W7" panose="020B0700000000000000" pitchFamily="34" charset="-120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="" xmlns:a16="http://schemas.microsoft.com/office/drawing/2014/main" id="{3F78CFC0-3D1F-174A-9F3D-A09D450E2358}"/>
              </a:ext>
            </a:extLst>
          </p:cNvPr>
          <p:cNvSpPr/>
          <p:nvPr/>
        </p:nvSpPr>
        <p:spPr>
          <a:xfrm>
            <a:off x="458669" y="550016"/>
            <a:ext cx="2062215" cy="85111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4" name="文字方塊 23">
            <a:extLst>
              <a:ext uri="{FF2B5EF4-FFF2-40B4-BE49-F238E27FC236}">
                <a16:creationId xmlns="" xmlns:a16="http://schemas.microsoft.com/office/drawing/2014/main" id="{B2957245-59E9-2948-BD45-AD70D462D279}"/>
              </a:ext>
            </a:extLst>
          </p:cNvPr>
          <p:cNvSpPr txBox="1"/>
          <p:nvPr/>
        </p:nvSpPr>
        <p:spPr>
          <a:xfrm>
            <a:off x="991338" y="853343"/>
            <a:ext cx="1063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800" dirty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穿  堂</a:t>
            </a:r>
          </a:p>
        </p:txBody>
      </p:sp>
      <p:sp>
        <p:nvSpPr>
          <p:cNvPr id="65" name="圓角矩形 64">
            <a:extLst>
              <a:ext uri="{FF2B5EF4-FFF2-40B4-BE49-F238E27FC236}">
                <a16:creationId xmlns="" xmlns:a16="http://schemas.microsoft.com/office/drawing/2014/main" id="{D3F051FF-741C-0D4A-AB17-0809B9527634}"/>
              </a:ext>
            </a:extLst>
          </p:cNvPr>
          <p:cNvSpPr/>
          <p:nvPr/>
        </p:nvSpPr>
        <p:spPr>
          <a:xfrm>
            <a:off x="1081354" y="4863695"/>
            <a:ext cx="1311938" cy="2637782"/>
          </a:xfrm>
          <a:prstGeom prst="roundRect">
            <a:avLst/>
          </a:prstGeom>
          <a:solidFill>
            <a:srgbClr val="FF7E79">
              <a:alpha val="6745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37" name="直線接點 36">
            <a:extLst>
              <a:ext uri="{FF2B5EF4-FFF2-40B4-BE49-F238E27FC236}">
                <a16:creationId xmlns="" xmlns:a16="http://schemas.microsoft.com/office/drawing/2014/main" id="{827D5B46-BB83-6E4C-BC8D-5EB6E7C6F207}"/>
              </a:ext>
            </a:extLst>
          </p:cNvPr>
          <p:cNvCxnSpPr/>
          <p:nvPr/>
        </p:nvCxnSpPr>
        <p:spPr>
          <a:xfrm>
            <a:off x="2711617" y="2509381"/>
            <a:ext cx="0" cy="4708627"/>
          </a:xfrm>
          <a:prstGeom prst="line">
            <a:avLst/>
          </a:prstGeom>
          <a:ln w="571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字方塊 67">
            <a:extLst>
              <a:ext uri="{FF2B5EF4-FFF2-40B4-BE49-F238E27FC236}">
                <a16:creationId xmlns="" xmlns:a16="http://schemas.microsoft.com/office/drawing/2014/main" id="{99D67C9D-FD78-0F41-B402-77BEA03AB4A8}"/>
              </a:ext>
            </a:extLst>
          </p:cNvPr>
          <p:cNvSpPr txBox="1"/>
          <p:nvPr/>
        </p:nvSpPr>
        <p:spPr>
          <a:xfrm>
            <a:off x="1173422" y="5767087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b="1" dirty="0" smtClean="0">
                <a:solidFill>
                  <a:srgbClr val="00B050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廣告系</a:t>
            </a:r>
            <a:r>
              <a:rPr kumimoji="1" lang="en-US" altLang="zh-TW" sz="2400" b="1" dirty="0" smtClean="0">
                <a:solidFill>
                  <a:srgbClr val="00B050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  <a:t/>
            </a:r>
            <a:br>
              <a:rPr kumimoji="1" lang="en-US" altLang="zh-TW" sz="2400" b="1" dirty="0" smtClean="0">
                <a:solidFill>
                  <a:srgbClr val="00B050"/>
                </a:solidFill>
                <a:latin typeface="Source Han Sans TW" panose="020B0500000000000000" pitchFamily="34" charset="-128"/>
                <a:ea typeface="Source Han Sans TW" panose="020B0500000000000000" pitchFamily="34" charset="-128"/>
              </a:rPr>
            </a:br>
            <a:r>
              <a:rPr kumimoji="1" lang="zh-TW" altLang="en-US" sz="2400" b="1" dirty="0" smtClean="0">
                <a:latin typeface="Source Han Sans TW" panose="020B0500000000000000" pitchFamily="34" charset="-128"/>
                <a:ea typeface="Source Han Sans TW" panose="020B0500000000000000" pitchFamily="34" charset="-128"/>
              </a:rPr>
              <a:t>報到處</a:t>
            </a:r>
            <a:endParaRPr kumimoji="1" lang="zh-TW" altLang="en-US" sz="2400" b="1" dirty="0">
              <a:latin typeface="Source Han Sans TW" panose="020B0500000000000000" pitchFamily="34" charset="-128"/>
              <a:ea typeface="Source Han Sans TW" panose="020B0500000000000000" pitchFamily="34" charset="-128"/>
            </a:endParaRPr>
          </a:p>
        </p:txBody>
      </p:sp>
      <p:sp>
        <p:nvSpPr>
          <p:cNvPr id="69" name="橢圓 68">
            <a:extLst>
              <a:ext uri="{FF2B5EF4-FFF2-40B4-BE49-F238E27FC236}">
                <a16:creationId xmlns="" xmlns:a16="http://schemas.microsoft.com/office/drawing/2014/main" id="{AD5219CB-D39B-404D-B62F-439307E1CEB7}"/>
              </a:ext>
            </a:extLst>
          </p:cNvPr>
          <p:cNvSpPr/>
          <p:nvPr/>
        </p:nvSpPr>
        <p:spPr>
          <a:xfrm>
            <a:off x="3716272" y="6598637"/>
            <a:ext cx="408562" cy="408562"/>
          </a:xfrm>
          <a:prstGeom prst="ellipse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70" name="文字方塊 69">
            <a:extLst>
              <a:ext uri="{FF2B5EF4-FFF2-40B4-BE49-F238E27FC236}">
                <a16:creationId xmlns="" xmlns:a16="http://schemas.microsoft.com/office/drawing/2014/main" id="{7DAE8A9A-B175-974D-8AE1-D0743212412B}"/>
              </a:ext>
            </a:extLst>
          </p:cNvPr>
          <p:cNvSpPr txBox="1"/>
          <p:nvPr/>
        </p:nvSpPr>
        <p:spPr>
          <a:xfrm>
            <a:off x="4210266" y="6598637"/>
            <a:ext cx="3942105" cy="462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b="1" dirty="0" smtClean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新聞系</a:t>
            </a:r>
            <a:r>
              <a:rPr kumimoji="1" lang="en-US" altLang="zh-TW" b="1" dirty="0" smtClean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/</a:t>
            </a:r>
            <a:r>
              <a:rPr kumimoji="1" lang="zh-TW" altLang="en-US" b="1" dirty="0" smtClean="0">
                <a:solidFill>
                  <a:schemeClr val="accent6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廣告</a:t>
            </a:r>
            <a:r>
              <a:rPr kumimoji="1" lang="zh-TW" altLang="en-US" b="1" dirty="0">
                <a:solidFill>
                  <a:schemeClr val="accent6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系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考生請上</a:t>
            </a:r>
            <a:r>
              <a:rPr kumimoji="1" lang="en-US" altLang="zh-TW" b="1" dirty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2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樓</a:t>
            </a:r>
            <a:endParaRPr kumimoji="1" lang="zh-TW" altLang="en-US" b="1" dirty="0">
              <a:solidFill>
                <a:srgbClr val="FF7E79"/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="" xmlns:a16="http://schemas.microsoft.com/office/drawing/2014/main" id="{7DAE8A9A-B175-974D-8AE1-D0743212412B}"/>
              </a:ext>
            </a:extLst>
          </p:cNvPr>
          <p:cNvSpPr txBox="1"/>
          <p:nvPr/>
        </p:nvSpPr>
        <p:spPr>
          <a:xfrm>
            <a:off x="3595865" y="2804333"/>
            <a:ext cx="441531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dirty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影</a:t>
            </a:r>
            <a:r>
              <a:rPr kumimoji="1" lang="zh-TW" altLang="en-US" b="1" dirty="0" smtClean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傳系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考生</a:t>
            </a:r>
            <a:r>
              <a:rPr kumimoji="1" lang="en-US" altLang="zh-TW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/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陪考親友請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上</a:t>
            </a:r>
            <a:r>
              <a:rPr kumimoji="1" lang="en-US" altLang="zh-TW" b="1" dirty="0" smtClean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3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樓</a:t>
            </a:r>
            <a:endParaRPr kumimoji="1" lang="zh-TW" altLang="en-US" b="1" dirty="0">
              <a:solidFill>
                <a:srgbClr val="FF7E79"/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40" name="橢圓 39">
            <a:extLst>
              <a:ext uri="{FF2B5EF4-FFF2-40B4-BE49-F238E27FC236}">
                <a16:creationId xmlns="" xmlns:a16="http://schemas.microsoft.com/office/drawing/2014/main" id="{AD5219CB-D39B-404D-B62F-439307E1CEB7}"/>
              </a:ext>
            </a:extLst>
          </p:cNvPr>
          <p:cNvSpPr/>
          <p:nvPr/>
        </p:nvSpPr>
        <p:spPr>
          <a:xfrm>
            <a:off x="3151998" y="2804333"/>
            <a:ext cx="408562" cy="408562"/>
          </a:xfrm>
          <a:prstGeom prst="ellipse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7DAE8A9A-B175-974D-8AE1-D0743212412B}"/>
              </a:ext>
            </a:extLst>
          </p:cNvPr>
          <p:cNvSpPr txBox="1"/>
          <p:nvPr/>
        </p:nvSpPr>
        <p:spPr>
          <a:xfrm>
            <a:off x="4210265" y="6136203"/>
            <a:ext cx="4249881" cy="462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b="1" dirty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影傳系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考生</a:t>
            </a:r>
            <a:r>
              <a:rPr kumimoji="1" lang="en-US" altLang="zh-TW" b="1" dirty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/</a:t>
            </a:r>
            <a:r>
              <a:rPr kumimoji="1" lang="zh-TW" altLang="en-US" b="1" dirty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陪考親友請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上</a:t>
            </a:r>
            <a:r>
              <a:rPr kumimoji="1" lang="en-US" altLang="zh-TW" b="1" dirty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3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樓</a:t>
            </a:r>
            <a:endParaRPr kumimoji="1" lang="zh-TW" altLang="en-US" b="1" dirty="0">
              <a:solidFill>
                <a:srgbClr val="FF7E79"/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  <p:sp>
        <p:nvSpPr>
          <p:cNvPr id="45" name="文字方塊 44">
            <a:extLst>
              <a:ext uri="{FF2B5EF4-FFF2-40B4-BE49-F238E27FC236}">
                <a16:creationId xmlns="" xmlns:a16="http://schemas.microsoft.com/office/drawing/2014/main" id="{7DAE8A9A-B175-974D-8AE1-D0743212412B}"/>
              </a:ext>
            </a:extLst>
          </p:cNvPr>
          <p:cNvSpPr txBox="1"/>
          <p:nvPr/>
        </p:nvSpPr>
        <p:spPr>
          <a:xfrm>
            <a:off x="3560560" y="3271932"/>
            <a:ext cx="3942105" cy="462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b="1" dirty="0">
                <a:solidFill>
                  <a:schemeClr val="accent6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廣告</a:t>
            </a:r>
            <a:r>
              <a:rPr kumimoji="1" lang="zh-TW" altLang="en-US" b="1" dirty="0" smtClean="0">
                <a:solidFill>
                  <a:schemeClr val="accent6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系</a:t>
            </a:r>
            <a:r>
              <a:rPr kumimoji="1" lang="en-US" altLang="zh-TW" b="1" dirty="0" smtClean="0"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/</a:t>
            </a:r>
            <a:r>
              <a:rPr kumimoji="1" lang="zh-TW" altLang="en-US" b="1" dirty="0" smtClean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新聞</a:t>
            </a:r>
            <a:r>
              <a:rPr kumimoji="1" lang="zh-TW" altLang="en-US" b="1" dirty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系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考生請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上</a:t>
            </a:r>
            <a:r>
              <a:rPr kumimoji="1" lang="en-US" altLang="zh-TW" b="1" dirty="0">
                <a:solidFill>
                  <a:srgbClr val="0070C0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2</a:t>
            </a:r>
            <a:r>
              <a:rPr kumimoji="1" lang="zh-TW" altLang="en-US" b="1" dirty="0" smtClean="0">
                <a:solidFill>
                  <a:srgbClr val="FF7E79"/>
                </a:solidFill>
                <a:latin typeface="Source Han Sans TW Medium" panose="020B0500000000000000" pitchFamily="34" charset="-128"/>
                <a:ea typeface="Source Han Sans TW Medium" panose="020B0500000000000000" pitchFamily="34" charset="-128"/>
              </a:rPr>
              <a:t>樓</a:t>
            </a:r>
            <a:endParaRPr kumimoji="1" lang="zh-TW" altLang="en-US" b="1" dirty="0">
              <a:solidFill>
                <a:srgbClr val="FF7E79"/>
              </a:solidFill>
              <a:latin typeface="Source Han Sans TW Medium" panose="020B0500000000000000" pitchFamily="34" charset="-128"/>
              <a:ea typeface="Source Han Sans TW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431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</TotalTime>
  <Words>238</Words>
  <Application>Microsoft Office PowerPoint</Application>
  <PresentationFormat>A3 紙張 (297x420 公釐)</PresentationFormat>
  <Paragraphs>86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Source Han Sans TW</vt:lpstr>
      <vt:lpstr>Source Han Sans TW Medium</vt:lpstr>
      <vt:lpstr>華康儷黑 Std W7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asus</cp:lastModifiedBy>
  <cp:revision>40</cp:revision>
  <dcterms:created xsi:type="dcterms:W3CDTF">2021-04-13T05:58:37Z</dcterms:created>
  <dcterms:modified xsi:type="dcterms:W3CDTF">2026-05-11T01:53:49Z</dcterms:modified>
</cp:coreProperties>
</file>